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4630400" cy="8229600"/>
  <p:notesSz cx="8229600" cy="14630400"/>
  <p:embeddedFontLst>
    <p:embeddedFont>
      <p:font typeface="PT Serif" charset="0"/>
      <p:regular r:id="rId18"/>
    </p:embeddedFont>
    <p:embeddedFont>
      <p:font typeface="Calibri" pitchFamily="34" charset="0"/>
      <p:regular r:id="rId19"/>
      <p:bold r:id="rId20"/>
      <p:italic r:id="rId21"/>
      <p:boldItalic r:id="rId22"/>
    </p:embeddedFont>
    <p:embeddedFont>
      <p:font typeface="DM Sans" charset="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11"/>
    <p:restoredTop sz="94610"/>
  </p:normalViewPr>
  <p:slideViewPr>
    <p:cSldViewPr snapToGrid="0" snapToObjects="1">
      <p:cViewPr varScale="1">
        <p:scale>
          <a:sx n="36" d="100"/>
          <a:sy n="36" d="100"/>
        </p:scale>
        <p:origin x="-162" y="-84"/>
      </p:cViewPr>
      <p:guideLst>
        <p:guide orient="horz" pos="2592"/>
        <p:guide pos="4608"/>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14</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xmlns=""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AFAFA"/>
          </a:solidFill>
          <a:ln/>
        </p:spPr>
      </p:sp>
      <p:sp>
        <p:nvSpPr>
          <p:cNvPr id="3" name="Shape 1"/>
          <p:cNvSpPr/>
          <p:nvPr/>
        </p:nvSpPr>
        <p:spPr>
          <a:xfrm>
            <a:off x="0" y="0"/>
            <a:ext cx="14630400" cy="8229600"/>
          </a:xfrm>
          <a:prstGeom prst="rect">
            <a:avLst/>
          </a:prstGeom>
          <a:solidFill>
            <a:srgbClr val="FFFFFF"/>
          </a:solid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2148602"/>
            <a:ext cx="7556421" cy="1488519"/>
          </a:xfrm>
          <a:prstGeom prst="rect">
            <a:avLst/>
          </a:prstGeom>
          <a:noFill/>
          <a:ln/>
        </p:spPr>
        <p:txBody>
          <a:bodyPr wrap="square" lIns="0" tIns="0" rIns="0" bIns="0" rtlCol="0" anchor="t"/>
          <a:lstStyle/>
          <a:p>
            <a:pPr marL="0" indent="0">
              <a:lnSpc>
                <a:spcPts val="5850"/>
              </a:lnSpc>
              <a:buNone/>
            </a:pPr>
            <a:r>
              <a:rPr lang="en-US" sz="4650" dirty="0">
                <a:solidFill>
                  <a:srgbClr val="020202"/>
                </a:solidFill>
                <a:latin typeface="PT Serif" pitchFamily="34" charset="0"/>
                <a:ea typeface="PT Serif" pitchFamily="34" charset="-122"/>
                <a:cs typeface="PT Serif" pitchFamily="34" charset="-120"/>
              </a:rPr>
              <a:t>Stress Management for Employees</a:t>
            </a:r>
            <a:endParaRPr lang="en-US" sz="4650" dirty="0"/>
          </a:p>
        </p:txBody>
      </p:sp>
      <p:sp>
        <p:nvSpPr>
          <p:cNvPr id="4" name="Text 1"/>
          <p:cNvSpPr/>
          <p:nvPr/>
        </p:nvSpPr>
        <p:spPr>
          <a:xfrm>
            <a:off x="793790" y="3977283"/>
            <a:ext cx="7556421" cy="1451610"/>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Welcome! This presentation will explore effective strategies to reduce workplace stress. We will cover identifying stress, practical techniques, and the role of employers. Our goal is to equip you with tools for a healthier, more productive work life.</a:t>
            </a:r>
            <a:endParaRPr lang="en-US" sz="1750" dirty="0"/>
          </a:p>
        </p:txBody>
      </p:sp>
      <p:sp>
        <p:nvSpPr>
          <p:cNvPr id="5" name="Shape 2"/>
          <p:cNvSpPr/>
          <p:nvPr/>
        </p:nvSpPr>
        <p:spPr>
          <a:xfrm>
            <a:off x="793790" y="5700951"/>
            <a:ext cx="362903" cy="362903"/>
          </a:xfrm>
          <a:prstGeom prst="roundRect">
            <a:avLst>
              <a:gd name="adj" fmla="val 25194296"/>
            </a:avLst>
          </a:prstGeom>
          <a:noFill/>
          <a:ln w="7620">
            <a:solidFill>
              <a:srgbClr val="FFFFFF"/>
            </a:solidFill>
            <a:prstDash val="solid"/>
          </a:ln>
        </p:spPr>
      </p:sp>
      <p:pic>
        <p:nvPicPr>
          <p:cNvPr id="6" name="Image 1" descr="preencoded.png"/>
          <p:cNvPicPr>
            <a:picLocks noChangeAspect="1"/>
          </p:cNvPicPr>
          <p:nvPr/>
        </p:nvPicPr>
        <p:blipFill>
          <a:blip r:embed="rId4"/>
          <a:stretch>
            <a:fillRect/>
          </a:stretch>
        </p:blipFill>
        <p:spPr>
          <a:xfrm>
            <a:off x="801410" y="5708571"/>
            <a:ext cx="347663" cy="347663"/>
          </a:xfrm>
          <a:prstGeom prst="rect">
            <a:avLst/>
          </a:prstGeom>
        </p:spPr>
      </p:pic>
      <p:sp>
        <p:nvSpPr>
          <p:cNvPr id="7" name="Text 3"/>
          <p:cNvSpPr/>
          <p:nvPr/>
        </p:nvSpPr>
        <p:spPr>
          <a:xfrm>
            <a:off x="1270040" y="5684044"/>
            <a:ext cx="3028474" cy="396835"/>
          </a:xfrm>
          <a:prstGeom prst="rect">
            <a:avLst/>
          </a:prstGeom>
          <a:noFill/>
          <a:ln/>
        </p:spPr>
        <p:txBody>
          <a:bodyPr wrap="none" lIns="0" tIns="0" rIns="0" bIns="0" rtlCol="0" anchor="t"/>
          <a:lstStyle/>
          <a:p>
            <a:pPr marL="0" indent="0" algn="l">
              <a:lnSpc>
                <a:spcPts val="3100"/>
              </a:lnSpc>
              <a:buNone/>
            </a:pPr>
            <a:r>
              <a:rPr lang="en-US" sz="2200" b="1" dirty="0">
                <a:solidFill>
                  <a:srgbClr val="383838"/>
                </a:solidFill>
                <a:latin typeface="DM Sans Bold" pitchFamily="34" charset="0"/>
                <a:ea typeface="DM Sans Bold" pitchFamily="34" charset="-122"/>
                <a:cs typeface="DM Sans Bold" pitchFamily="34" charset="-120"/>
              </a:rPr>
              <a:t>by sridhar nallamothu</a:t>
            </a:r>
            <a:endParaRPr lang="en-US" sz="2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11729" y="910471"/>
            <a:ext cx="7693343" cy="1359932"/>
          </a:xfrm>
          <a:prstGeom prst="rect">
            <a:avLst/>
          </a:prstGeom>
          <a:noFill/>
          <a:ln/>
        </p:spPr>
        <p:txBody>
          <a:bodyPr wrap="square" lIns="0" tIns="0" rIns="0" bIns="0" rtlCol="0" anchor="t"/>
          <a:lstStyle/>
          <a:p>
            <a:pPr marL="0" indent="0">
              <a:lnSpc>
                <a:spcPts val="5350"/>
              </a:lnSpc>
              <a:buNone/>
            </a:pPr>
            <a:r>
              <a:rPr lang="en-US" sz="4250" dirty="0">
                <a:solidFill>
                  <a:srgbClr val="020202"/>
                </a:solidFill>
                <a:latin typeface="PT Serif" pitchFamily="34" charset="0"/>
                <a:ea typeface="PT Serif" pitchFamily="34" charset="-122"/>
                <a:cs typeface="PT Serif" pitchFamily="34" charset="-120"/>
              </a:rPr>
              <a:t>Time Management Techniques for Stress Reduction</a:t>
            </a:r>
            <a:endParaRPr lang="en-US" sz="4250" dirty="0"/>
          </a:p>
        </p:txBody>
      </p:sp>
      <p:sp>
        <p:nvSpPr>
          <p:cNvPr id="4" name="Shape 1"/>
          <p:cNvSpPr/>
          <p:nvPr/>
        </p:nvSpPr>
        <p:spPr>
          <a:xfrm>
            <a:off x="6211729" y="2814399"/>
            <a:ext cx="466249" cy="466249"/>
          </a:xfrm>
          <a:prstGeom prst="roundRect">
            <a:avLst>
              <a:gd name="adj" fmla="val 6668"/>
            </a:avLst>
          </a:prstGeom>
          <a:solidFill>
            <a:srgbClr val="F2EEEE"/>
          </a:solidFill>
          <a:ln/>
        </p:spPr>
      </p:sp>
      <p:sp>
        <p:nvSpPr>
          <p:cNvPr id="5" name="Text 2"/>
          <p:cNvSpPr/>
          <p:nvPr/>
        </p:nvSpPr>
        <p:spPr>
          <a:xfrm>
            <a:off x="6357818" y="2884289"/>
            <a:ext cx="173950" cy="326469"/>
          </a:xfrm>
          <a:prstGeom prst="rect">
            <a:avLst/>
          </a:prstGeom>
          <a:noFill/>
          <a:ln/>
        </p:spPr>
        <p:txBody>
          <a:bodyPr wrap="none" lIns="0" tIns="0" rIns="0" bIns="0" rtlCol="0" anchor="t"/>
          <a:lstStyle/>
          <a:p>
            <a:pPr marL="0" indent="0" algn="ctr">
              <a:lnSpc>
                <a:spcPts val="2550"/>
              </a:lnSpc>
              <a:buNone/>
            </a:pPr>
            <a:r>
              <a:rPr lang="en-US" sz="2550" dirty="0">
                <a:solidFill>
                  <a:srgbClr val="383838"/>
                </a:solidFill>
                <a:latin typeface="PT Serif" pitchFamily="34" charset="0"/>
                <a:ea typeface="PT Serif" pitchFamily="34" charset="-122"/>
                <a:cs typeface="PT Serif" pitchFamily="34" charset="-120"/>
              </a:rPr>
              <a:t>1</a:t>
            </a:r>
            <a:endParaRPr lang="en-US" sz="2550" dirty="0"/>
          </a:p>
        </p:txBody>
      </p:sp>
      <p:sp>
        <p:nvSpPr>
          <p:cNvPr id="6" name="Text 3"/>
          <p:cNvSpPr/>
          <p:nvPr/>
        </p:nvSpPr>
        <p:spPr>
          <a:xfrm>
            <a:off x="6885146" y="2814399"/>
            <a:ext cx="2720102" cy="340043"/>
          </a:xfrm>
          <a:prstGeom prst="rect">
            <a:avLst/>
          </a:prstGeom>
          <a:noFill/>
          <a:ln/>
        </p:spPr>
        <p:txBody>
          <a:bodyPr wrap="none" lIns="0" tIns="0" rIns="0" bIns="0" rtlCol="0" anchor="t"/>
          <a:lstStyle/>
          <a:p>
            <a:pPr marL="0" indent="0">
              <a:lnSpc>
                <a:spcPts val="2650"/>
              </a:lnSpc>
              <a:buNone/>
            </a:pPr>
            <a:r>
              <a:rPr lang="en-US" sz="2100" dirty="0">
                <a:solidFill>
                  <a:srgbClr val="383838"/>
                </a:solidFill>
                <a:latin typeface="PT Serif" pitchFamily="34" charset="0"/>
                <a:ea typeface="PT Serif" pitchFamily="34" charset="-122"/>
                <a:cs typeface="PT Serif" pitchFamily="34" charset="-120"/>
              </a:rPr>
              <a:t>Prioritization</a:t>
            </a:r>
            <a:endParaRPr lang="en-US" sz="2100" dirty="0"/>
          </a:p>
        </p:txBody>
      </p:sp>
      <p:sp>
        <p:nvSpPr>
          <p:cNvPr id="7" name="Text 4"/>
          <p:cNvSpPr/>
          <p:nvPr/>
        </p:nvSpPr>
        <p:spPr>
          <a:xfrm>
            <a:off x="6885146" y="3278743"/>
            <a:ext cx="7019925" cy="331589"/>
          </a:xfrm>
          <a:prstGeom prst="rect">
            <a:avLst/>
          </a:prstGeom>
          <a:noFill/>
          <a:ln/>
        </p:spPr>
        <p:txBody>
          <a:bodyPr wrap="none" lIns="0" tIns="0" rIns="0" bIns="0" rtlCol="0" anchor="t"/>
          <a:lstStyle/>
          <a:p>
            <a:pPr marL="0" indent="0">
              <a:lnSpc>
                <a:spcPts val="2600"/>
              </a:lnSpc>
              <a:buNone/>
            </a:pPr>
            <a:r>
              <a:rPr lang="en-US" sz="1600" dirty="0">
                <a:solidFill>
                  <a:srgbClr val="383838"/>
                </a:solidFill>
                <a:latin typeface="DM Sans" pitchFamily="34" charset="0"/>
                <a:ea typeface="DM Sans" pitchFamily="34" charset="-122"/>
                <a:cs typeface="DM Sans" pitchFamily="34" charset="-120"/>
              </a:rPr>
              <a:t>Use the Eisenhower Matrix.</a:t>
            </a:r>
            <a:endParaRPr lang="en-US" sz="1600" dirty="0"/>
          </a:p>
        </p:txBody>
      </p:sp>
      <p:sp>
        <p:nvSpPr>
          <p:cNvPr id="8" name="Shape 5"/>
          <p:cNvSpPr/>
          <p:nvPr/>
        </p:nvSpPr>
        <p:spPr>
          <a:xfrm>
            <a:off x="6211729" y="4050625"/>
            <a:ext cx="466249" cy="466249"/>
          </a:xfrm>
          <a:prstGeom prst="roundRect">
            <a:avLst>
              <a:gd name="adj" fmla="val 6668"/>
            </a:avLst>
          </a:prstGeom>
          <a:solidFill>
            <a:srgbClr val="F2EEEE"/>
          </a:solidFill>
          <a:ln/>
        </p:spPr>
      </p:sp>
      <p:sp>
        <p:nvSpPr>
          <p:cNvPr id="9" name="Text 6"/>
          <p:cNvSpPr/>
          <p:nvPr/>
        </p:nvSpPr>
        <p:spPr>
          <a:xfrm>
            <a:off x="6357818" y="4120515"/>
            <a:ext cx="173950" cy="326469"/>
          </a:xfrm>
          <a:prstGeom prst="rect">
            <a:avLst/>
          </a:prstGeom>
          <a:noFill/>
          <a:ln/>
        </p:spPr>
        <p:txBody>
          <a:bodyPr wrap="none" lIns="0" tIns="0" rIns="0" bIns="0" rtlCol="0" anchor="t"/>
          <a:lstStyle/>
          <a:p>
            <a:pPr marL="0" indent="0" algn="ctr">
              <a:lnSpc>
                <a:spcPts val="2550"/>
              </a:lnSpc>
              <a:buNone/>
            </a:pPr>
            <a:r>
              <a:rPr lang="en-US" sz="2550" dirty="0">
                <a:solidFill>
                  <a:srgbClr val="383838"/>
                </a:solidFill>
                <a:latin typeface="PT Serif" pitchFamily="34" charset="0"/>
                <a:ea typeface="PT Serif" pitchFamily="34" charset="-122"/>
                <a:cs typeface="PT Serif" pitchFamily="34" charset="-120"/>
              </a:rPr>
              <a:t>2</a:t>
            </a:r>
            <a:endParaRPr lang="en-US" sz="2550" dirty="0"/>
          </a:p>
        </p:txBody>
      </p:sp>
      <p:sp>
        <p:nvSpPr>
          <p:cNvPr id="10" name="Text 7"/>
          <p:cNvSpPr/>
          <p:nvPr/>
        </p:nvSpPr>
        <p:spPr>
          <a:xfrm>
            <a:off x="6885146" y="4050625"/>
            <a:ext cx="2720102" cy="340043"/>
          </a:xfrm>
          <a:prstGeom prst="rect">
            <a:avLst/>
          </a:prstGeom>
          <a:noFill/>
          <a:ln/>
        </p:spPr>
        <p:txBody>
          <a:bodyPr wrap="none" lIns="0" tIns="0" rIns="0" bIns="0" rtlCol="0" anchor="t"/>
          <a:lstStyle/>
          <a:p>
            <a:pPr marL="0" indent="0">
              <a:lnSpc>
                <a:spcPts val="2650"/>
              </a:lnSpc>
              <a:buNone/>
            </a:pPr>
            <a:r>
              <a:rPr lang="en-US" sz="2100" dirty="0">
                <a:solidFill>
                  <a:srgbClr val="383838"/>
                </a:solidFill>
                <a:latin typeface="PT Serif" pitchFamily="34" charset="0"/>
                <a:ea typeface="PT Serif" pitchFamily="34" charset="-122"/>
                <a:cs typeface="PT Serif" pitchFamily="34" charset="-120"/>
              </a:rPr>
              <a:t>Delegation</a:t>
            </a:r>
            <a:endParaRPr lang="en-US" sz="2100" dirty="0"/>
          </a:p>
        </p:txBody>
      </p:sp>
      <p:sp>
        <p:nvSpPr>
          <p:cNvPr id="11" name="Text 8"/>
          <p:cNvSpPr/>
          <p:nvPr/>
        </p:nvSpPr>
        <p:spPr>
          <a:xfrm>
            <a:off x="6885146" y="4514969"/>
            <a:ext cx="7019925" cy="331589"/>
          </a:xfrm>
          <a:prstGeom prst="rect">
            <a:avLst/>
          </a:prstGeom>
          <a:noFill/>
          <a:ln/>
        </p:spPr>
        <p:txBody>
          <a:bodyPr wrap="none" lIns="0" tIns="0" rIns="0" bIns="0" rtlCol="0" anchor="t"/>
          <a:lstStyle/>
          <a:p>
            <a:pPr marL="0" indent="0">
              <a:lnSpc>
                <a:spcPts val="2600"/>
              </a:lnSpc>
              <a:buNone/>
            </a:pPr>
            <a:r>
              <a:rPr lang="en-US" sz="1600" dirty="0">
                <a:solidFill>
                  <a:srgbClr val="383838"/>
                </a:solidFill>
                <a:latin typeface="DM Sans" pitchFamily="34" charset="0"/>
                <a:ea typeface="DM Sans" pitchFamily="34" charset="-122"/>
                <a:cs typeface="DM Sans" pitchFamily="34" charset="-120"/>
              </a:rPr>
              <a:t>Assign tasks effectively.</a:t>
            </a:r>
            <a:endParaRPr lang="en-US" sz="1600" dirty="0"/>
          </a:p>
        </p:txBody>
      </p:sp>
      <p:sp>
        <p:nvSpPr>
          <p:cNvPr id="12" name="Shape 9"/>
          <p:cNvSpPr/>
          <p:nvPr/>
        </p:nvSpPr>
        <p:spPr>
          <a:xfrm>
            <a:off x="6211729" y="5286851"/>
            <a:ext cx="466249" cy="466249"/>
          </a:xfrm>
          <a:prstGeom prst="roundRect">
            <a:avLst>
              <a:gd name="adj" fmla="val 6668"/>
            </a:avLst>
          </a:prstGeom>
          <a:solidFill>
            <a:srgbClr val="F2EEEE"/>
          </a:solidFill>
          <a:ln/>
        </p:spPr>
      </p:sp>
      <p:sp>
        <p:nvSpPr>
          <p:cNvPr id="13" name="Text 10"/>
          <p:cNvSpPr/>
          <p:nvPr/>
        </p:nvSpPr>
        <p:spPr>
          <a:xfrm>
            <a:off x="6357818" y="5356741"/>
            <a:ext cx="173950" cy="326469"/>
          </a:xfrm>
          <a:prstGeom prst="rect">
            <a:avLst/>
          </a:prstGeom>
          <a:noFill/>
          <a:ln/>
        </p:spPr>
        <p:txBody>
          <a:bodyPr wrap="none" lIns="0" tIns="0" rIns="0" bIns="0" rtlCol="0" anchor="t"/>
          <a:lstStyle/>
          <a:p>
            <a:pPr marL="0" indent="0" algn="ctr">
              <a:lnSpc>
                <a:spcPts val="2550"/>
              </a:lnSpc>
              <a:buNone/>
            </a:pPr>
            <a:r>
              <a:rPr lang="en-US" sz="2550" dirty="0">
                <a:solidFill>
                  <a:srgbClr val="383838"/>
                </a:solidFill>
                <a:latin typeface="PT Serif" pitchFamily="34" charset="0"/>
                <a:ea typeface="PT Serif" pitchFamily="34" charset="-122"/>
                <a:cs typeface="PT Serif" pitchFamily="34" charset="-120"/>
              </a:rPr>
              <a:t>3</a:t>
            </a:r>
            <a:endParaRPr lang="en-US" sz="2550" dirty="0"/>
          </a:p>
        </p:txBody>
      </p:sp>
      <p:sp>
        <p:nvSpPr>
          <p:cNvPr id="14" name="Text 11"/>
          <p:cNvSpPr/>
          <p:nvPr/>
        </p:nvSpPr>
        <p:spPr>
          <a:xfrm>
            <a:off x="6885146" y="5286851"/>
            <a:ext cx="2720102" cy="340043"/>
          </a:xfrm>
          <a:prstGeom prst="rect">
            <a:avLst/>
          </a:prstGeom>
          <a:noFill/>
          <a:ln/>
        </p:spPr>
        <p:txBody>
          <a:bodyPr wrap="none" lIns="0" tIns="0" rIns="0" bIns="0" rtlCol="0" anchor="t"/>
          <a:lstStyle/>
          <a:p>
            <a:pPr marL="0" indent="0">
              <a:lnSpc>
                <a:spcPts val="2650"/>
              </a:lnSpc>
              <a:buNone/>
            </a:pPr>
            <a:r>
              <a:rPr lang="en-US" sz="2100" dirty="0">
                <a:solidFill>
                  <a:srgbClr val="383838"/>
                </a:solidFill>
                <a:latin typeface="PT Serif" pitchFamily="34" charset="0"/>
                <a:ea typeface="PT Serif" pitchFamily="34" charset="-122"/>
                <a:cs typeface="PT Serif" pitchFamily="34" charset="-120"/>
              </a:rPr>
              <a:t>Avoid Multitasking</a:t>
            </a:r>
            <a:endParaRPr lang="en-US" sz="2100" dirty="0"/>
          </a:p>
        </p:txBody>
      </p:sp>
      <p:sp>
        <p:nvSpPr>
          <p:cNvPr id="15" name="Text 12"/>
          <p:cNvSpPr/>
          <p:nvPr/>
        </p:nvSpPr>
        <p:spPr>
          <a:xfrm>
            <a:off x="6885146" y="5751195"/>
            <a:ext cx="7019925" cy="331589"/>
          </a:xfrm>
          <a:prstGeom prst="rect">
            <a:avLst/>
          </a:prstGeom>
          <a:noFill/>
          <a:ln/>
        </p:spPr>
        <p:txBody>
          <a:bodyPr wrap="none" lIns="0" tIns="0" rIns="0" bIns="0" rtlCol="0" anchor="t"/>
          <a:lstStyle/>
          <a:p>
            <a:pPr marL="0" indent="0">
              <a:lnSpc>
                <a:spcPts val="2600"/>
              </a:lnSpc>
              <a:buNone/>
            </a:pPr>
            <a:r>
              <a:rPr lang="en-US" sz="1600" dirty="0">
                <a:solidFill>
                  <a:srgbClr val="383838"/>
                </a:solidFill>
                <a:latin typeface="DM Sans" pitchFamily="34" charset="0"/>
                <a:ea typeface="DM Sans" pitchFamily="34" charset="-122"/>
                <a:cs typeface="DM Sans" pitchFamily="34" charset="-120"/>
              </a:rPr>
              <a:t>Focus on one task at a time.</a:t>
            </a:r>
            <a:endParaRPr lang="en-US" sz="1600" dirty="0"/>
          </a:p>
        </p:txBody>
      </p:sp>
      <p:sp>
        <p:nvSpPr>
          <p:cNvPr id="16" name="Shape 13"/>
          <p:cNvSpPr/>
          <p:nvPr/>
        </p:nvSpPr>
        <p:spPr>
          <a:xfrm>
            <a:off x="6211729" y="6523077"/>
            <a:ext cx="466249" cy="466249"/>
          </a:xfrm>
          <a:prstGeom prst="roundRect">
            <a:avLst>
              <a:gd name="adj" fmla="val 6668"/>
            </a:avLst>
          </a:prstGeom>
          <a:solidFill>
            <a:srgbClr val="F2EEEE"/>
          </a:solidFill>
          <a:ln/>
        </p:spPr>
      </p:sp>
      <p:sp>
        <p:nvSpPr>
          <p:cNvPr id="17" name="Text 14"/>
          <p:cNvSpPr/>
          <p:nvPr/>
        </p:nvSpPr>
        <p:spPr>
          <a:xfrm>
            <a:off x="6357818" y="6592967"/>
            <a:ext cx="173950" cy="326469"/>
          </a:xfrm>
          <a:prstGeom prst="rect">
            <a:avLst/>
          </a:prstGeom>
          <a:noFill/>
          <a:ln/>
        </p:spPr>
        <p:txBody>
          <a:bodyPr wrap="none" lIns="0" tIns="0" rIns="0" bIns="0" rtlCol="0" anchor="t"/>
          <a:lstStyle/>
          <a:p>
            <a:pPr marL="0" indent="0" algn="ctr">
              <a:lnSpc>
                <a:spcPts val="2550"/>
              </a:lnSpc>
              <a:buNone/>
            </a:pPr>
            <a:r>
              <a:rPr lang="en-US" sz="2550" dirty="0">
                <a:solidFill>
                  <a:srgbClr val="383838"/>
                </a:solidFill>
                <a:latin typeface="PT Serif" pitchFamily="34" charset="0"/>
                <a:ea typeface="PT Serif" pitchFamily="34" charset="-122"/>
                <a:cs typeface="PT Serif" pitchFamily="34" charset="-120"/>
              </a:rPr>
              <a:t>4</a:t>
            </a:r>
            <a:endParaRPr lang="en-US" sz="2550" dirty="0"/>
          </a:p>
        </p:txBody>
      </p:sp>
      <p:sp>
        <p:nvSpPr>
          <p:cNvPr id="18" name="Text 15"/>
          <p:cNvSpPr/>
          <p:nvPr/>
        </p:nvSpPr>
        <p:spPr>
          <a:xfrm>
            <a:off x="6885146" y="6523077"/>
            <a:ext cx="2720102" cy="340043"/>
          </a:xfrm>
          <a:prstGeom prst="rect">
            <a:avLst/>
          </a:prstGeom>
          <a:noFill/>
          <a:ln/>
        </p:spPr>
        <p:txBody>
          <a:bodyPr wrap="none" lIns="0" tIns="0" rIns="0" bIns="0" rtlCol="0" anchor="t"/>
          <a:lstStyle/>
          <a:p>
            <a:pPr marL="0" indent="0">
              <a:lnSpc>
                <a:spcPts val="2650"/>
              </a:lnSpc>
              <a:buNone/>
            </a:pPr>
            <a:r>
              <a:rPr lang="en-US" sz="2100" dirty="0">
                <a:solidFill>
                  <a:srgbClr val="383838"/>
                </a:solidFill>
                <a:latin typeface="PT Serif" pitchFamily="34" charset="0"/>
                <a:ea typeface="PT Serif" pitchFamily="34" charset="-122"/>
                <a:cs typeface="PT Serif" pitchFamily="34" charset="-120"/>
              </a:rPr>
              <a:t>Use Technology</a:t>
            </a:r>
            <a:endParaRPr lang="en-US" sz="2100" dirty="0"/>
          </a:p>
        </p:txBody>
      </p:sp>
      <p:sp>
        <p:nvSpPr>
          <p:cNvPr id="19" name="Text 16"/>
          <p:cNvSpPr/>
          <p:nvPr/>
        </p:nvSpPr>
        <p:spPr>
          <a:xfrm>
            <a:off x="6885146" y="6987421"/>
            <a:ext cx="7019925" cy="331589"/>
          </a:xfrm>
          <a:prstGeom prst="rect">
            <a:avLst/>
          </a:prstGeom>
          <a:noFill/>
          <a:ln/>
        </p:spPr>
        <p:txBody>
          <a:bodyPr wrap="none" lIns="0" tIns="0" rIns="0" bIns="0" rtlCol="0" anchor="t"/>
          <a:lstStyle/>
          <a:p>
            <a:pPr marL="0" indent="0">
              <a:lnSpc>
                <a:spcPts val="2600"/>
              </a:lnSpc>
              <a:buNone/>
            </a:pPr>
            <a:r>
              <a:rPr lang="en-US" sz="1600" dirty="0">
                <a:solidFill>
                  <a:srgbClr val="383838"/>
                </a:solidFill>
                <a:latin typeface="DM Sans" pitchFamily="34" charset="0"/>
                <a:ea typeface="DM Sans" pitchFamily="34" charset="-122"/>
                <a:cs typeface="DM Sans" pitchFamily="34" charset="-120"/>
              </a:rPr>
              <a:t>Employ productivity apps.</a:t>
            </a:r>
            <a:endParaRPr 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594967"/>
          </a:xfrm>
          <a:prstGeom prst="rect">
            <a:avLst/>
          </a:prstGeom>
        </p:spPr>
      </p:pic>
      <p:sp>
        <p:nvSpPr>
          <p:cNvPr id="3" name="Text 0"/>
          <p:cNvSpPr/>
          <p:nvPr/>
        </p:nvSpPr>
        <p:spPr>
          <a:xfrm>
            <a:off x="726519" y="3506272"/>
            <a:ext cx="12783979" cy="681157"/>
          </a:xfrm>
          <a:prstGeom prst="rect">
            <a:avLst/>
          </a:prstGeom>
          <a:noFill/>
          <a:ln/>
        </p:spPr>
        <p:txBody>
          <a:bodyPr wrap="none" lIns="0" tIns="0" rIns="0" bIns="0" rtlCol="0" anchor="t"/>
          <a:lstStyle/>
          <a:p>
            <a:pPr marL="0" indent="0">
              <a:lnSpc>
                <a:spcPts val="5350"/>
              </a:lnSpc>
              <a:buNone/>
            </a:pPr>
            <a:r>
              <a:rPr lang="en-US" sz="4250" dirty="0">
                <a:solidFill>
                  <a:srgbClr val="020202"/>
                </a:solidFill>
                <a:latin typeface="PT Serif" pitchFamily="34" charset="0"/>
                <a:ea typeface="PT Serif" pitchFamily="34" charset="-122"/>
                <a:cs typeface="PT Serif" pitchFamily="34" charset="-120"/>
              </a:rPr>
              <a:t>Communication Skills for Reducing Workplace Stress</a:t>
            </a:r>
            <a:endParaRPr lang="en-US" sz="4250" dirty="0"/>
          </a:p>
        </p:txBody>
      </p:sp>
      <p:pic>
        <p:nvPicPr>
          <p:cNvPr id="4" name="Image 1" descr="preencoded.png"/>
          <p:cNvPicPr>
            <a:picLocks noChangeAspect="1"/>
          </p:cNvPicPr>
          <p:nvPr/>
        </p:nvPicPr>
        <p:blipFill>
          <a:blip r:embed="rId4"/>
          <a:stretch>
            <a:fillRect/>
          </a:stretch>
        </p:blipFill>
        <p:spPr>
          <a:xfrm>
            <a:off x="726519" y="4498777"/>
            <a:ext cx="3294340" cy="830342"/>
          </a:xfrm>
          <a:prstGeom prst="rect">
            <a:avLst/>
          </a:prstGeom>
        </p:spPr>
      </p:pic>
      <p:sp>
        <p:nvSpPr>
          <p:cNvPr id="5" name="Text 1"/>
          <p:cNvSpPr/>
          <p:nvPr/>
        </p:nvSpPr>
        <p:spPr>
          <a:xfrm>
            <a:off x="934045" y="5640467"/>
            <a:ext cx="2879288" cy="681276"/>
          </a:xfrm>
          <a:prstGeom prst="rect">
            <a:avLst/>
          </a:prstGeom>
          <a:noFill/>
          <a:ln/>
        </p:spPr>
        <p:txBody>
          <a:bodyPr wrap="square" lIns="0" tIns="0" rIns="0" bIns="0" rtlCol="0" anchor="t"/>
          <a:lstStyle/>
          <a:p>
            <a:pPr marL="0" indent="0" algn="l">
              <a:lnSpc>
                <a:spcPts val="2650"/>
              </a:lnSpc>
              <a:buNone/>
            </a:pPr>
            <a:r>
              <a:rPr lang="en-US" sz="2100" dirty="0">
                <a:solidFill>
                  <a:srgbClr val="383838"/>
                </a:solidFill>
                <a:latin typeface="PT Serif" pitchFamily="34" charset="0"/>
                <a:ea typeface="PT Serif" pitchFamily="34" charset="-122"/>
                <a:cs typeface="PT Serif" pitchFamily="34" charset="-120"/>
              </a:rPr>
              <a:t>Assertive Communication</a:t>
            </a:r>
            <a:endParaRPr lang="en-US" sz="2100" dirty="0"/>
          </a:p>
        </p:txBody>
      </p:sp>
      <p:sp>
        <p:nvSpPr>
          <p:cNvPr id="6" name="Text 2"/>
          <p:cNvSpPr/>
          <p:nvPr/>
        </p:nvSpPr>
        <p:spPr>
          <a:xfrm>
            <a:off x="934045" y="6446282"/>
            <a:ext cx="2879288" cy="664369"/>
          </a:xfrm>
          <a:prstGeom prst="rect">
            <a:avLst/>
          </a:prstGeom>
          <a:noFill/>
          <a:ln/>
        </p:spPr>
        <p:txBody>
          <a:bodyPr wrap="square" lIns="0" tIns="0" rIns="0" bIns="0" rtlCol="0" anchor="t"/>
          <a:lstStyle/>
          <a:p>
            <a:pPr marL="0" indent="0" algn="l">
              <a:lnSpc>
                <a:spcPts val="2600"/>
              </a:lnSpc>
              <a:buNone/>
            </a:pPr>
            <a:r>
              <a:rPr lang="en-US" sz="1600" dirty="0">
                <a:solidFill>
                  <a:srgbClr val="383838"/>
                </a:solidFill>
                <a:latin typeface="DM Sans" pitchFamily="34" charset="0"/>
                <a:ea typeface="DM Sans" pitchFamily="34" charset="-122"/>
                <a:cs typeface="DM Sans" pitchFamily="34" charset="-120"/>
              </a:rPr>
              <a:t>Express needs without aggression.</a:t>
            </a:r>
            <a:endParaRPr lang="en-US" sz="1600" dirty="0"/>
          </a:p>
        </p:txBody>
      </p:sp>
      <p:pic>
        <p:nvPicPr>
          <p:cNvPr id="7" name="Image 2" descr="preencoded.png"/>
          <p:cNvPicPr>
            <a:picLocks noChangeAspect="1"/>
          </p:cNvPicPr>
          <p:nvPr/>
        </p:nvPicPr>
        <p:blipFill>
          <a:blip r:embed="rId5"/>
          <a:stretch>
            <a:fillRect/>
          </a:stretch>
        </p:blipFill>
        <p:spPr>
          <a:xfrm>
            <a:off x="4020860" y="4498777"/>
            <a:ext cx="3294340" cy="830342"/>
          </a:xfrm>
          <a:prstGeom prst="rect">
            <a:avLst/>
          </a:prstGeom>
        </p:spPr>
      </p:pic>
      <p:sp>
        <p:nvSpPr>
          <p:cNvPr id="8" name="Text 3"/>
          <p:cNvSpPr/>
          <p:nvPr/>
        </p:nvSpPr>
        <p:spPr>
          <a:xfrm>
            <a:off x="4228386" y="5640467"/>
            <a:ext cx="2724745" cy="340638"/>
          </a:xfrm>
          <a:prstGeom prst="rect">
            <a:avLst/>
          </a:prstGeom>
          <a:noFill/>
          <a:ln/>
        </p:spPr>
        <p:txBody>
          <a:bodyPr wrap="none" lIns="0" tIns="0" rIns="0" bIns="0" rtlCol="0" anchor="t"/>
          <a:lstStyle/>
          <a:p>
            <a:pPr marL="0" indent="0" algn="l">
              <a:lnSpc>
                <a:spcPts val="2650"/>
              </a:lnSpc>
              <a:buNone/>
            </a:pPr>
            <a:r>
              <a:rPr lang="en-US" sz="2100" dirty="0">
                <a:solidFill>
                  <a:srgbClr val="383838"/>
                </a:solidFill>
                <a:latin typeface="PT Serif" pitchFamily="34" charset="0"/>
                <a:ea typeface="PT Serif" pitchFamily="34" charset="-122"/>
                <a:cs typeface="PT Serif" pitchFamily="34" charset="-120"/>
              </a:rPr>
              <a:t>Active Listening</a:t>
            </a:r>
            <a:endParaRPr lang="en-US" sz="2100" dirty="0"/>
          </a:p>
        </p:txBody>
      </p:sp>
      <p:sp>
        <p:nvSpPr>
          <p:cNvPr id="9" name="Text 4"/>
          <p:cNvSpPr/>
          <p:nvPr/>
        </p:nvSpPr>
        <p:spPr>
          <a:xfrm>
            <a:off x="4228386" y="6105644"/>
            <a:ext cx="2879288" cy="664369"/>
          </a:xfrm>
          <a:prstGeom prst="rect">
            <a:avLst/>
          </a:prstGeom>
          <a:noFill/>
          <a:ln/>
        </p:spPr>
        <p:txBody>
          <a:bodyPr wrap="square" lIns="0" tIns="0" rIns="0" bIns="0" rtlCol="0" anchor="t"/>
          <a:lstStyle/>
          <a:p>
            <a:pPr marL="0" indent="0" algn="l">
              <a:lnSpc>
                <a:spcPts val="2600"/>
              </a:lnSpc>
              <a:buNone/>
            </a:pPr>
            <a:r>
              <a:rPr lang="en-US" sz="1600" dirty="0">
                <a:solidFill>
                  <a:srgbClr val="383838"/>
                </a:solidFill>
                <a:latin typeface="DM Sans" pitchFamily="34" charset="0"/>
                <a:ea typeface="DM Sans" pitchFamily="34" charset="-122"/>
                <a:cs typeface="DM Sans" pitchFamily="34" charset="-120"/>
              </a:rPr>
              <a:t>Understand others' perspectives.</a:t>
            </a:r>
            <a:endParaRPr lang="en-US" sz="1600" dirty="0"/>
          </a:p>
        </p:txBody>
      </p:sp>
      <p:pic>
        <p:nvPicPr>
          <p:cNvPr id="10" name="Image 3" descr="preencoded.png"/>
          <p:cNvPicPr>
            <a:picLocks noChangeAspect="1"/>
          </p:cNvPicPr>
          <p:nvPr/>
        </p:nvPicPr>
        <p:blipFill>
          <a:blip r:embed="rId6"/>
          <a:stretch>
            <a:fillRect/>
          </a:stretch>
        </p:blipFill>
        <p:spPr>
          <a:xfrm>
            <a:off x="7315200" y="4498777"/>
            <a:ext cx="3294340" cy="830342"/>
          </a:xfrm>
          <a:prstGeom prst="rect">
            <a:avLst/>
          </a:prstGeom>
        </p:spPr>
      </p:pic>
      <p:sp>
        <p:nvSpPr>
          <p:cNvPr id="11" name="Text 5"/>
          <p:cNvSpPr/>
          <p:nvPr/>
        </p:nvSpPr>
        <p:spPr>
          <a:xfrm>
            <a:off x="7522726" y="5640467"/>
            <a:ext cx="2724745" cy="340638"/>
          </a:xfrm>
          <a:prstGeom prst="rect">
            <a:avLst/>
          </a:prstGeom>
          <a:noFill/>
          <a:ln/>
        </p:spPr>
        <p:txBody>
          <a:bodyPr wrap="none" lIns="0" tIns="0" rIns="0" bIns="0" rtlCol="0" anchor="t"/>
          <a:lstStyle/>
          <a:p>
            <a:pPr marL="0" indent="0" algn="l">
              <a:lnSpc>
                <a:spcPts val="2650"/>
              </a:lnSpc>
              <a:buNone/>
            </a:pPr>
            <a:r>
              <a:rPr lang="en-US" sz="2100" dirty="0">
                <a:solidFill>
                  <a:srgbClr val="383838"/>
                </a:solidFill>
                <a:latin typeface="PT Serif" pitchFamily="34" charset="0"/>
                <a:ea typeface="PT Serif" pitchFamily="34" charset="-122"/>
                <a:cs typeface="PT Serif" pitchFamily="34" charset="-120"/>
              </a:rPr>
              <a:t>Conflict Resolution</a:t>
            </a:r>
            <a:endParaRPr lang="en-US" sz="2100" dirty="0"/>
          </a:p>
        </p:txBody>
      </p:sp>
      <p:sp>
        <p:nvSpPr>
          <p:cNvPr id="12" name="Text 6"/>
          <p:cNvSpPr/>
          <p:nvPr/>
        </p:nvSpPr>
        <p:spPr>
          <a:xfrm>
            <a:off x="7522726" y="6105644"/>
            <a:ext cx="2879288" cy="332184"/>
          </a:xfrm>
          <a:prstGeom prst="rect">
            <a:avLst/>
          </a:prstGeom>
          <a:noFill/>
          <a:ln/>
        </p:spPr>
        <p:txBody>
          <a:bodyPr wrap="none" lIns="0" tIns="0" rIns="0" bIns="0" rtlCol="0" anchor="t"/>
          <a:lstStyle/>
          <a:p>
            <a:pPr marL="0" indent="0" algn="l">
              <a:lnSpc>
                <a:spcPts val="2600"/>
              </a:lnSpc>
              <a:buNone/>
            </a:pPr>
            <a:r>
              <a:rPr lang="en-US" sz="1600" dirty="0">
                <a:solidFill>
                  <a:srgbClr val="383838"/>
                </a:solidFill>
                <a:latin typeface="DM Sans" pitchFamily="34" charset="0"/>
                <a:ea typeface="DM Sans" pitchFamily="34" charset="-122"/>
                <a:cs typeface="DM Sans" pitchFamily="34" charset="-120"/>
              </a:rPr>
              <a:t>Address issues calmly.</a:t>
            </a:r>
            <a:endParaRPr lang="en-US" sz="1600" dirty="0"/>
          </a:p>
        </p:txBody>
      </p:sp>
      <p:pic>
        <p:nvPicPr>
          <p:cNvPr id="13" name="Image 4" descr="preencoded.png"/>
          <p:cNvPicPr>
            <a:picLocks noChangeAspect="1"/>
          </p:cNvPicPr>
          <p:nvPr/>
        </p:nvPicPr>
        <p:blipFill>
          <a:blip r:embed="rId7"/>
          <a:stretch>
            <a:fillRect/>
          </a:stretch>
        </p:blipFill>
        <p:spPr>
          <a:xfrm>
            <a:off x="10609540" y="4498777"/>
            <a:ext cx="3294340" cy="830342"/>
          </a:xfrm>
          <a:prstGeom prst="rect">
            <a:avLst/>
          </a:prstGeom>
        </p:spPr>
      </p:pic>
      <p:sp>
        <p:nvSpPr>
          <p:cNvPr id="14" name="Text 7"/>
          <p:cNvSpPr/>
          <p:nvPr/>
        </p:nvSpPr>
        <p:spPr>
          <a:xfrm>
            <a:off x="10817066" y="5640467"/>
            <a:ext cx="2724745" cy="340638"/>
          </a:xfrm>
          <a:prstGeom prst="rect">
            <a:avLst/>
          </a:prstGeom>
          <a:noFill/>
          <a:ln/>
        </p:spPr>
        <p:txBody>
          <a:bodyPr wrap="none" lIns="0" tIns="0" rIns="0" bIns="0" rtlCol="0" anchor="t"/>
          <a:lstStyle/>
          <a:p>
            <a:pPr marL="0" indent="0" algn="l">
              <a:lnSpc>
                <a:spcPts val="2650"/>
              </a:lnSpc>
              <a:buNone/>
            </a:pPr>
            <a:r>
              <a:rPr lang="en-US" sz="2100" dirty="0">
                <a:solidFill>
                  <a:srgbClr val="383838"/>
                </a:solidFill>
                <a:latin typeface="PT Serif" pitchFamily="34" charset="0"/>
                <a:ea typeface="PT Serif" pitchFamily="34" charset="-122"/>
                <a:cs typeface="PT Serif" pitchFamily="34" charset="-120"/>
              </a:rPr>
              <a:t>Saying 'No'</a:t>
            </a:r>
            <a:endParaRPr lang="en-US" sz="2100" dirty="0"/>
          </a:p>
        </p:txBody>
      </p:sp>
      <p:sp>
        <p:nvSpPr>
          <p:cNvPr id="15" name="Text 8"/>
          <p:cNvSpPr/>
          <p:nvPr/>
        </p:nvSpPr>
        <p:spPr>
          <a:xfrm>
            <a:off x="10817066" y="6105644"/>
            <a:ext cx="2879288" cy="332184"/>
          </a:xfrm>
          <a:prstGeom prst="rect">
            <a:avLst/>
          </a:prstGeom>
          <a:noFill/>
          <a:ln/>
        </p:spPr>
        <p:txBody>
          <a:bodyPr wrap="none" lIns="0" tIns="0" rIns="0" bIns="0" rtlCol="0" anchor="t"/>
          <a:lstStyle/>
          <a:p>
            <a:pPr marL="0" indent="0" algn="l">
              <a:lnSpc>
                <a:spcPts val="2600"/>
              </a:lnSpc>
              <a:buNone/>
            </a:pPr>
            <a:r>
              <a:rPr lang="en-US" sz="1600" dirty="0">
                <a:solidFill>
                  <a:srgbClr val="383838"/>
                </a:solidFill>
                <a:latin typeface="DM Sans" pitchFamily="34" charset="0"/>
                <a:ea typeface="DM Sans" pitchFamily="34" charset="-122"/>
                <a:cs typeface="DM Sans" pitchFamily="34" charset="-120"/>
              </a:rPr>
              <a:t>Set healthy boundaries.</a:t>
            </a:r>
            <a:endParaRPr lang="en-US"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297787"/>
          </a:xfrm>
          <a:prstGeom prst="rect">
            <a:avLst/>
          </a:prstGeom>
        </p:spPr>
      </p:pic>
      <p:sp>
        <p:nvSpPr>
          <p:cNvPr id="3" name="Text 0"/>
          <p:cNvSpPr/>
          <p:nvPr/>
        </p:nvSpPr>
        <p:spPr>
          <a:xfrm>
            <a:off x="643295" y="2803208"/>
            <a:ext cx="10015061" cy="603171"/>
          </a:xfrm>
          <a:prstGeom prst="rect">
            <a:avLst/>
          </a:prstGeom>
          <a:noFill/>
          <a:ln/>
        </p:spPr>
        <p:txBody>
          <a:bodyPr wrap="none" lIns="0" tIns="0" rIns="0" bIns="0" rtlCol="0" anchor="t"/>
          <a:lstStyle/>
          <a:p>
            <a:pPr marL="0" indent="0">
              <a:lnSpc>
                <a:spcPts val="4700"/>
              </a:lnSpc>
              <a:buNone/>
            </a:pPr>
            <a:r>
              <a:rPr lang="en-US" sz="3750" dirty="0">
                <a:solidFill>
                  <a:srgbClr val="020202"/>
                </a:solidFill>
                <a:latin typeface="PT Serif" pitchFamily="34" charset="0"/>
                <a:ea typeface="PT Serif" pitchFamily="34" charset="-122"/>
                <a:cs typeface="PT Serif" pitchFamily="34" charset="-120"/>
              </a:rPr>
              <a:t>Relaxation Techniques for Instant Stress Relief</a:t>
            </a:r>
            <a:endParaRPr lang="en-US" sz="3750" dirty="0"/>
          </a:p>
        </p:txBody>
      </p:sp>
      <p:sp>
        <p:nvSpPr>
          <p:cNvPr id="4" name="Shape 1"/>
          <p:cNvSpPr/>
          <p:nvPr/>
        </p:nvSpPr>
        <p:spPr>
          <a:xfrm>
            <a:off x="7303770" y="3682008"/>
            <a:ext cx="22860" cy="4043720"/>
          </a:xfrm>
          <a:prstGeom prst="roundRect">
            <a:avLst>
              <a:gd name="adj" fmla="val 120623"/>
            </a:avLst>
          </a:prstGeom>
          <a:solidFill>
            <a:srgbClr val="D8D4D4"/>
          </a:solidFill>
          <a:ln/>
        </p:spPr>
      </p:sp>
      <p:sp>
        <p:nvSpPr>
          <p:cNvPr id="5" name="Shape 2"/>
          <p:cNvSpPr/>
          <p:nvPr/>
        </p:nvSpPr>
        <p:spPr>
          <a:xfrm>
            <a:off x="6488013" y="4083963"/>
            <a:ext cx="643295" cy="22860"/>
          </a:xfrm>
          <a:prstGeom prst="roundRect">
            <a:avLst>
              <a:gd name="adj" fmla="val 120623"/>
            </a:avLst>
          </a:prstGeom>
          <a:solidFill>
            <a:srgbClr val="D8D4D4"/>
          </a:solidFill>
          <a:ln/>
        </p:spPr>
      </p:sp>
      <p:sp>
        <p:nvSpPr>
          <p:cNvPr id="6" name="Shape 3"/>
          <p:cNvSpPr/>
          <p:nvPr/>
        </p:nvSpPr>
        <p:spPr>
          <a:xfrm>
            <a:off x="7108448" y="3888700"/>
            <a:ext cx="413504" cy="413504"/>
          </a:xfrm>
          <a:prstGeom prst="roundRect">
            <a:avLst>
              <a:gd name="adj" fmla="val 6668"/>
            </a:avLst>
          </a:prstGeom>
          <a:solidFill>
            <a:srgbClr val="F2EEEE"/>
          </a:solidFill>
          <a:ln/>
        </p:spPr>
      </p:sp>
      <p:sp>
        <p:nvSpPr>
          <p:cNvPr id="7" name="Text 4"/>
          <p:cNvSpPr/>
          <p:nvPr/>
        </p:nvSpPr>
        <p:spPr>
          <a:xfrm>
            <a:off x="7237988" y="3950613"/>
            <a:ext cx="154305" cy="289560"/>
          </a:xfrm>
          <a:prstGeom prst="rect">
            <a:avLst/>
          </a:prstGeom>
          <a:noFill/>
          <a:ln/>
        </p:spPr>
        <p:txBody>
          <a:bodyPr wrap="none" lIns="0" tIns="0" rIns="0" bIns="0" rtlCol="0" anchor="t"/>
          <a:lstStyle/>
          <a:p>
            <a:pPr marL="0" indent="0" algn="ctr">
              <a:lnSpc>
                <a:spcPts val="2250"/>
              </a:lnSpc>
              <a:buNone/>
            </a:pPr>
            <a:r>
              <a:rPr lang="en-US" sz="2250" dirty="0">
                <a:solidFill>
                  <a:srgbClr val="383838"/>
                </a:solidFill>
                <a:latin typeface="PT Serif" pitchFamily="34" charset="0"/>
                <a:ea typeface="PT Serif" pitchFamily="34" charset="-122"/>
                <a:cs typeface="PT Serif" pitchFamily="34" charset="-120"/>
              </a:rPr>
              <a:t>1</a:t>
            </a:r>
            <a:endParaRPr lang="en-US" sz="2250" dirty="0"/>
          </a:p>
        </p:txBody>
      </p:sp>
      <p:sp>
        <p:nvSpPr>
          <p:cNvPr id="8" name="Text 5"/>
          <p:cNvSpPr/>
          <p:nvPr/>
        </p:nvSpPr>
        <p:spPr>
          <a:xfrm>
            <a:off x="3891558" y="3865721"/>
            <a:ext cx="2412683" cy="301466"/>
          </a:xfrm>
          <a:prstGeom prst="rect">
            <a:avLst/>
          </a:prstGeom>
          <a:noFill/>
          <a:ln/>
        </p:spPr>
        <p:txBody>
          <a:bodyPr wrap="none" lIns="0" tIns="0" rIns="0" bIns="0" rtlCol="0" anchor="t"/>
          <a:lstStyle/>
          <a:p>
            <a:pPr marL="0" indent="0" algn="r">
              <a:lnSpc>
                <a:spcPts val="2350"/>
              </a:lnSpc>
              <a:buNone/>
            </a:pPr>
            <a:r>
              <a:rPr lang="en-US" sz="1850" dirty="0">
                <a:solidFill>
                  <a:srgbClr val="383838"/>
                </a:solidFill>
                <a:latin typeface="PT Serif" pitchFamily="34" charset="0"/>
                <a:ea typeface="PT Serif" pitchFamily="34" charset="-122"/>
                <a:cs typeface="PT Serif" pitchFamily="34" charset="-120"/>
              </a:rPr>
              <a:t>5-Minute Breathing</a:t>
            </a:r>
            <a:endParaRPr lang="en-US" sz="1850" dirty="0"/>
          </a:p>
        </p:txBody>
      </p:sp>
      <p:sp>
        <p:nvSpPr>
          <p:cNvPr id="9" name="Text 6"/>
          <p:cNvSpPr/>
          <p:nvPr/>
        </p:nvSpPr>
        <p:spPr>
          <a:xfrm>
            <a:off x="643295" y="4277439"/>
            <a:ext cx="5660946" cy="294084"/>
          </a:xfrm>
          <a:prstGeom prst="rect">
            <a:avLst/>
          </a:prstGeom>
          <a:noFill/>
          <a:ln/>
        </p:spPr>
        <p:txBody>
          <a:bodyPr wrap="none" lIns="0" tIns="0" rIns="0" bIns="0" rtlCol="0" anchor="t"/>
          <a:lstStyle/>
          <a:p>
            <a:pPr marL="0" indent="0" algn="r">
              <a:lnSpc>
                <a:spcPts val="2300"/>
              </a:lnSpc>
              <a:buNone/>
            </a:pPr>
            <a:r>
              <a:rPr lang="en-US" sz="1400" dirty="0">
                <a:solidFill>
                  <a:srgbClr val="383838"/>
                </a:solidFill>
                <a:latin typeface="DM Sans" pitchFamily="34" charset="0"/>
                <a:ea typeface="DM Sans" pitchFamily="34" charset="-122"/>
                <a:cs typeface="DM Sans" pitchFamily="34" charset="-120"/>
              </a:rPr>
              <a:t>Quick exercise that can be done anywhere.</a:t>
            </a:r>
            <a:endParaRPr lang="en-US" sz="1400" dirty="0"/>
          </a:p>
        </p:txBody>
      </p:sp>
      <p:sp>
        <p:nvSpPr>
          <p:cNvPr id="10" name="Shape 7"/>
          <p:cNvSpPr/>
          <p:nvPr/>
        </p:nvSpPr>
        <p:spPr>
          <a:xfrm>
            <a:off x="7499092" y="5002887"/>
            <a:ext cx="643295" cy="22860"/>
          </a:xfrm>
          <a:prstGeom prst="roundRect">
            <a:avLst>
              <a:gd name="adj" fmla="val 120623"/>
            </a:avLst>
          </a:prstGeom>
          <a:solidFill>
            <a:srgbClr val="D8D4D4"/>
          </a:solidFill>
          <a:ln/>
        </p:spPr>
      </p:sp>
      <p:sp>
        <p:nvSpPr>
          <p:cNvPr id="11" name="Shape 8"/>
          <p:cNvSpPr/>
          <p:nvPr/>
        </p:nvSpPr>
        <p:spPr>
          <a:xfrm>
            <a:off x="7108448" y="4807625"/>
            <a:ext cx="413504" cy="413504"/>
          </a:xfrm>
          <a:prstGeom prst="roundRect">
            <a:avLst>
              <a:gd name="adj" fmla="val 6668"/>
            </a:avLst>
          </a:prstGeom>
          <a:solidFill>
            <a:srgbClr val="F2EEEE"/>
          </a:solidFill>
          <a:ln/>
        </p:spPr>
      </p:sp>
      <p:sp>
        <p:nvSpPr>
          <p:cNvPr id="12" name="Text 9"/>
          <p:cNvSpPr/>
          <p:nvPr/>
        </p:nvSpPr>
        <p:spPr>
          <a:xfrm>
            <a:off x="7237988" y="4869537"/>
            <a:ext cx="154305" cy="289560"/>
          </a:xfrm>
          <a:prstGeom prst="rect">
            <a:avLst/>
          </a:prstGeom>
          <a:noFill/>
          <a:ln/>
        </p:spPr>
        <p:txBody>
          <a:bodyPr wrap="none" lIns="0" tIns="0" rIns="0" bIns="0" rtlCol="0" anchor="t"/>
          <a:lstStyle/>
          <a:p>
            <a:pPr marL="0" indent="0" algn="ctr">
              <a:lnSpc>
                <a:spcPts val="2250"/>
              </a:lnSpc>
              <a:buNone/>
            </a:pPr>
            <a:r>
              <a:rPr lang="en-US" sz="2250" dirty="0">
                <a:solidFill>
                  <a:srgbClr val="383838"/>
                </a:solidFill>
                <a:latin typeface="PT Serif" pitchFamily="34" charset="0"/>
                <a:ea typeface="PT Serif" pitchFamily="34" charset="-122"/>
                <a:cs typeface="PT Serif" pitchFamily="34" charset="-120"/>
              </a:rPr>
              <a:t>2</a:t>
            </a:r>
            <a:endParaRPr lang="en-US" sz="2250" dirty="0"/>
          </a:p>
        </p:txBody>
      </p:sp>
      <p:sp>
        <p:nvSpPr>
          <p:cNvPr id="13" name="Text 10"/>
          <p:cNvSpPr/>
          <p:nvPr/>
        </p:nvSpPr>
        <p:spPr>
          <a:xfrm>
            <a:off x="8326160" y="4784646"/>
            <a:ext cx="2412683" cy="301466"/>
          </a:xfrm>
          <a:prstGeom prst="rect">
            <a:avLst/>
          </a:prstGeom>
          <a:noFill/>
          <a:ln/>
        </p:spPr>
        <p:txBody>
          <a:bodyPr wrap="none" lIns="0" tIns="0" rIns="0" bIns="0" rtlCol="0" anchor="t"/>
          <a:lstStyle/>
          <a:p>
            <a:pPr marL="0" indent="0" algn="l">
              <a:lnSpc>
                <a:spcPts val="2350"/>
              </a:lnSpc>
              <a:buNone/>
            </a:pPr>
            <a:r>
              <a:rPr lang="en-US" sz="1850" dirty="0">
                <a:solidFill>
                  <a:srgbClr val="383838"/>
                </a:solidFill>
                <a:latin typeface="PT Serif" pitchFamily="34" charset="0"/>
                <a:ea typeface="PT Serif" pitchFamily="34" charset="-122"/>
                <a:cs typeface="PT Serif" pitchFamily="34" charset="-120"/>
              </a:rPr>
              <a:t>Muscle Relaxation</a:t>
            </a:r>
            <a:endParaRPr lang="en-US" sz="1850" dirty="0"/>
          </a:p>
        </p:txBody>
      </p:sp>
      <p:sp>
        <p:nvSpPr>
          <p:cNvPr id="14" name="Text 11"/>
          <p:cNvSpPr/>
          <p:nvPr/>
        </p:nvSpPr>
        <p:spPr>
          <a:xfrm>
            <a:off x="8326160" y="5196364"/>
            <a:ext cx="5660946" cy="294084"/>
          </a:xfrm>
          <a:prstGeom prst="rect">
            <a:avLst/>
          </a:prstGeom>
          <a:noFill/>
          <a:ln/>
        </p:spPr>
        <p:txBody>
          <a:bodyPr wrap="none" lIns="0" tIns="0" rIns="0" bIns="0" rtlCol="0" anchor="t"/>
          <a:lstStyle/>
          <a:p>
            <a:pPr marL="0" indent="0" algn="l">
              <a:lnSpc>
                <a:spcPts val="2300"/>
              </a:lnSpc>
              <a:buNone/>
            </a:pPr>
            <a:r>
              <a:rPr lang="en-US" sz="1400" dirty="0">
                <a:solidFill>
                  <a:srgbClr val="383838"/>
                </a:solidFill>
                <a:latin typeface="DM Sans" pitchFamily="34" charset="0"/>
                <a:ea typeface="DM Sans" pitchFamily="34" charset="-122"/>
                <a:cs typeface="DM Sans" pitchFamily="34" charset="-120"/>
              </a:rPr>
              <a:t>Progressive muscle relaxation. Lowers anxiety.</a:t>
            </a:r>
            <a:endParaRPr lang="en-US" sz="1400" dirty="0"/>
          </a:p>
        </p:txBody>
      </p:sp>
      <p:sp>
        <p:nvSpPr>
          <p:cNvPr id="15" name="Shape 12"/>
          <p:cNvSpPr/>
          <p:nvPr/>
        </p:nvSpPr>
        <p:spPr>
          <a:xfrm>
            <a:off x="6488013" y="5830014"/>
            <a:ext cx="643295" cy="22860"/>
          </a:xfrm>
          <a:prstGeom prst="roundRect">
            <a:avLst>
              <a:gd name="adj" fmla="val 120623"/>
            </a:avLst>
          </a:prstGeom>
          <a:solidFill>
            <a:srgbClr val="D8D4D4"/>
          </a:solidFill>
          <a:ln/>
        </p:spPr>
      </p:sp>
      <p:sp>
        <p:nvSpPr>
          <p:cNvPr id="16" name="Shape 13"/>
          <p:cNvSpPr/>
          <p:nvPr/>
        </p:nvSpPr>
        <p:spPr>
          <a:xfrm>
            <a:off x="7108448" y="5634752"/>
            <a:ext cx="413504" cy="413504"/>
          </a:xfrm>
          <a:prstGeom prst="roundRect">
            <a:avLst>
              <a:gd name="adj" fmla="val 6668"/>
            </a:avLst>
          </a:prstGeom>
          <a:solidFill>
            <a:srgbClr val="F2EEEE"/>
          </a:solidFill>
          <a:ln/>
        </p:spPr>
      </p:sp>
      <p:sp>
        <p:nvSpPr>
          <p:cNvPr id="17" name="Text 14"/>
          <p:cNvSpPr/>
          <p:nvPr/>
        </p:nvSpPr>
        <p:spPr>
          <a:xfrm>
            <a:off x="7237988" y="5696664"/>
            <a:ext cx="154305" cy="289560"/>
          </a:xfrm>
          <a:prstGeom prst="rect">
            <a:avLst/>
          </a:prstGeom>
          <a:noFill/>
          <a:ln/>
        </p:spPr>
        <p:txBody>
          <a:bodyPr wrap="none" lIns="0" tIns="0" rIns="0" bIns="0" rtlCol="0" anchor="t"/>
          <a:lstStyle/>
          <a:p>
            <a:pPr marL="0" indent="0" algn="ctr">
              <a:lnSpc>
                <a:spcPts val="2250"/>
              </a:lnSpc>
              <a:buNone/>
            </a:pPr>
            <a:r>
              <a:rPr lang="en-US" sz="2250" dirty="0">
                <a:solidFill>
                  <a:srgbClr val="383838"/>
                </a:solidFill>
                <a:latin typeface="PT Serif" pitchFamily="34" charset="0"/>
                <a:ea typeface="PT Serif" pitchFamily="34" charset="-122"/>
                <a:cs typeface="PT Serif" pitchFamily="34" charset="-120"/>
              </a:rPr>
              <a:t>3</a:t>
            </a:r>
            <a:endParaRPr lang="en-US" sz="2250" dirty="0"/>
          </a:p>
        </p:txBody>
      </p:sp>
      <p:sp>
        <p:nvSpPr>
          <p:cNvPr id="18" name="Text 15"/>
          <p:cNvSpPr/>
          <p:nvPr/>
        </p:nvSpPr>
        <p:spPr>
          <a:xfrm>
            <a:off x="3891558" y="5611773"/>
            <a:ext cx="2412683" cy="301466"/>
          </a:xfrm>
          <a:prstGeom prst="rect">
            <a:avLst/>
          </a:prstGeom>
          <a:noFill/>
          <a:ln/>
        </p:spPr>
        <p:txBody>
          <a:bodyPr wrap="none" lIns="0" tIns="0" rIns="0" bIns="0" rtlCol="0" anchor="t"/>
          <a:lstStyle/>
          <a:p>
            <a:pPr marL="0" indent="0" algn="r">
              <a:lnSpc>
                <a:spcPts val="2350"/>
              </a:lnSpc>
              <a:buNone/>
            </a:pPr>
            <a:r>
              <a:rPr lang="en-US" sz="1850" dirty="0">
                <a:solidFill>
                  <a:srgbClr val="383838"/>
                </a:solidFill>
                <a:latin typeface="PT Serif" pitchFamily="34" charset="0"/>
                <a:ea typeface="PT Serif" pitchFamily="34" charset="-122"/>
                <a:cs typeface="PT Serif" pitchFamily="34" charset="-120"/>
              </a:rPr>
              <a:t>Guided Imagery</a:t>
            </a:r>
            <a:endParaRPr lang="en-US" sz="1850" dirty="0"/>
          </a:p>
        </p:txBody>
      </p:sp>
      <p:sp>
        <p:nvSpPr>
          <p:cNvPr id="19" name="Text 16"/>
          <p:cNvSpPr/>
          <p:nvPr/>
        </p:nvSpPr>
        <p:spPr>
          <a:xfrm>
            <a:off x="643295" y="6023491"/>
            <a:ext cx="5660946" cy="294084"/>
          </a:xfrm>
          <a:prstGeom prst="rect">
            <a:avLst/>
          </a:prstGeom>
          <a:noFill/>
          <a:ln/>
        </p:spPr>
        <p:txBody>
          <a:bodyPr wrap="none" lIns="0" tIns="0" rIns="0" bIns="0" rtlCol="0" anchor="t"/>
          <a:lstStyle/>
          <a:p>
            <a:pPr marL="0" indent="0" algn="r">
              <a:lnSpc>
                <a:spcPts val="2300"/>
              </a:lnSpc>
              <a:buNone/>
            </a:pPr>
            <a:r>
              <a:rPr lang="en-US" sz="1400" dirty="0">
                <a:solidFill>
                  <a:srgbClr val="383838"/>
                </a:solidFill>
                <a:latin typeface="DM Sans" pitchFamily="34" charset="0"/>
                <a:ea typeface="DM Sans" pitchFamily="34" charset="-122"/>
                <a:cs typeface="DM Sans" pitchFamily="34" charset="-120"/>
              </a:rPr>
              <a:t>Visualization for relaxation.</a:t>
            </a:r>
            <a:endParaRPr lang="en-US" sz="1400" dirty="0"/>
          </a:p>
        </p:txBody>
      </p:sp>
      <p:sp>
        <p:nvSpPr>
          <p:cNvPr id="20" name="Shape 17"/>
          <p:cNvSpPr/>
          <p:nvPr/>
        </p:nvSpPr>
        <p:spPr>
          <a:xfrm>
            <a:off x="7499092" y="6657142"/>
            <a:ext cx="643295" cy="22860"/>
          </a:xfrm>
          <a:prstGeom prst="roundRect">
            <a:avLst>
              <a:gd name="adj" fmla="val 120623"/>
            </a:avLst>
          </a:prstGeom>
          <a:solidFill>
            <a:srgbClr val="D8D4D4"/>
          </a:solidFill>
          <a:ln/>
        </p:spPr>
      </p:sp>
      <p:sp>
        <p:nvSpPr>
          <p:cNvPr id="21" name="Shape 18"/>
          <p:cNvSpPr/>
          <p:nvPr/>
        </p:nvSpPr>
        <p:spPr>
          <a:xfrm>
            <a:off x="7108448" y="6461879"/>
            <a:ext cx="413504" cy="413504"/>
          </a:xfrm>
          <a:prstGeom prst="roundRect">
            <a:avLst>
              <a:gd name="adj" fmla="val 6668"/>
            </a:avLst>
          </a:prstGeom>
          <a:solidFill>
            <a:srgbClr val="F2EEEE"/>
          </a:solidFill>
          <a:ln/>
        </p:spPr>
      </p:sp>
      <p:sp>
        <p:nvSpPr>
          <p:cNvPr id="22" name="Text 19"/>
          <p:cNvSpPr/>
          <p:nvPr/>
        </p:nvSpPr>
        <p:spPr>
          <a:xfrm>
            <a:off x="7237988" y="6523792"/>
            <a:ext cx="154305" cy="289560"/>
          </a:xfrm>
          <a:prstGeom prst="rect">
            <a:avLst/>
          </a:prstGeom>
          <a:noFill/>
          <a:ln/>
        </p:spPr>
        <p:txBody>
          <a:bodyPr wrap="none" lIns="0" tIns="0" rIns="0" bIns="0" rtlCol="0" anchor="t"/>
          <a:lstStyle/>
          <a:p>
            <a:pPr marL="0" indent="0" algn="ctr">
              <a:lnSpc>
                <a:spcPts val="2250"/>
              </a:lnSpc>
              <a:buNone/>
            </a:pPr>
            <a:r>
              <a:rPr lang="en-US" sz="2250" dirty="0">
                <a:solidFill>
                  <a:srgbClr val="383838"/>
                </a:solidFill>
                <a:latin typeface="PT Serif" pitchFamily="34" charset="0"/>
                <a:ea typeface="PT Serif" pitchFamily="34" charset="-122"/>
                <a:cs typeface="PT Serif" pitchFamily="34" charset="-120"/>
              </a:rPr>
              <a:t>4</a:t>
            </a:r>
            <a:endParaRPr lang="en-US" sz="2250" dirty="0"/>
          </a:p>
        </p:txBody>
      </p:sp>
      <p:sp>
        <p:nvSpPr>
          <p:cNvPr id="23" name="Text 20"/>
          <p:cNvSpPr/>
          <p:nvPr/>
        </p:nvSpPr>
        <p:spPr>
          <a:xfrm>
            <a:off x="8326160" y="6438900"/>
            <a:ext cx="2501027" cy="301466"/>
          </a:xfrm>
          <a:prstGeom prst="rect">
            <a:avLst/>
          </a:prstGeom>
          <a:noFill/>
          <a:ln/>
        </p:spPr>
        <p:txBody>
          <a:bodyPr wrap="none" lIns="0" tIns="0" rIns="0" bIns="0" rtlCol="0" anchor="t"/>
          <a:lstStyle/>
          <a:p>
            <a:pPr marL="0" indent="0" algn="l">
              <a:lnSpc>
                <a:spcPts val="2350"/>
              </a:lnSpc>
              <a:buNone/>
            </a:pPr>
            <a:r>
              <a:rPr lang="en-US" sz="1850" dirty="0">
                <a:solidFill>
                  <a:srgbClr val="383838"/>
                </a:solidFill>
                <a:latin typeface="PT Serif" pitchFamily="34" charset="0"/>
                <a:ea typeface="PT Serif" pitchFamily="34" charset="-122"/>
                <a:cs typeface="PT Serif" pitchFamily="34" charset="-120"/>
              </a:rPr>
              <a:t>Music &amp; Aromatherapy</a:t>
            </a:r>
            <a:endParaRPr lang="en-US" sz="1850" dirty="0"/>
          </a:p>
        </p:txBody>
      </p:sp>
      <p:sp>
        <p:nvSpPr>
          <p:cNvPr id="24" name="Text 21"/>
          <p:cNvSpPr/>
          <p:nvPr/>
        </p:nvSpPr>
        <p:spPr>
          <a:xfrm>
            <a:off x="8326160" y="6850618"/>
            <a:ext cx="5660946" cy="294084"/>
          </a:xfrm>
          <a:prstGeom prst="rect">
            <a:avLst/>
          </a:prstGeom>
          <a:noFill/>
          <a:ln/>
        </p:spPr>
        <p:txBody>
          <a:bodyPr wrap="none" lIns="0" tIns="0" rIns="0" bIns="0" rtlCol="0" anchor="t"/>
          <a:lstStyle/>
          <a:p>
            <a:pPr marL="0" indent="0" algn="l">
              <a:lnSpc>
                <a:spcPts val="2300"/>
              </a:lnSpc>
              <a:buNone/>
            </a:pPr>
            <a:r>
              <a:rPr lang="en-US" sz="1400" dirty="0">
                <a:solidFill>
                  <a:srgbClr val="383838"/>
                </a:solidFill>
                <a:latin typeface="DM Sans" pitchFamily="34" charset="0"/>
                <a:ea typeface="DM Sans" pitchFamily="34" charset="-122"/>
                <a:cs typeface="DM Sans" pitchFamily="34" charset="-120"/>
              </a:rPr>
              <a:t>Soothing sounds and smells.</a:t>
            </a:r>
            <a:endParaRPr lang="en-US" sz="1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64143" y="601623"/>
            <a:ext cx="7615714" cy="1432798"/>
          </a:xfrm>
          <a:prstGeom prst="rect">
            <a:avLst/>
          </a:prstGeom>
          <a:noFill/>
          <a:ln/>
        </p:spPr>
        <p:txBody>
          <a:bodyPr wrap="square" lIns="0" tIns="0" rIns="0" bIns="0" rtlCol="0" anchor="t"/>
          <a:lstStyle/>
          <a:p>
            <a:pPr marL="0" indent="0">
              <a:lnSpc>
                <a:spcPts val="5600"/>
              </a:lnSpc>
              <a:buNone/>
            </a:pPr>
            <a:r>
              <a:rPr lang="en-US" sz="4500" dirty="0">
                <a:solidFill>
                  <a:srgbClr val="020202"/>
                </a:solidFill>
                <a:latin typeface="PT Serif" pitchFamily="34" charset="0"/>
                <a:ea typeface="PT Serif" pitchFamily="34" charset="-122"/>
                <a:cs typeface="PT Serif" pitchFamily="34" charset="-120"/>
              </a:rPr>
              <a:t>Maintaining Work-Life Balance</a:t>
            </a:r>
            <a:endParaRPr lang="en-US" sz="4500" dirty="0"/>
          </a:p>
        </p:txBody>
      </p:sp>
      <p:pic>
        <p:nvPicPr>
          <p:cNvPr id="4" name="Image 1" descr="preencoded.png"/>
          <p:cNvPicPr>
            <a:picLocks noChangeAspect="1"/>
          </p:cNvPicPr>
          <p:nvPr/>
        </p:nvPicPr>
        <p:blipFill>
          <a:blip r:embed="rId4"/>
          <a:stretch>
            <a:fillRect/>
          </a:stretch>
        </p:blipFill>
        <p:spPr>
          <a:xfrm>
            <a:off x="764143" y="2361843"/>
            <a:ext cx="545783" cy="545783"/>
          </a:xfrm>
          <a:prstGeom prst="rect">
            <a:avLst/>
          </a:prstGeom>
        </p:spPr>
      </p:pic>
      <p:sp>
        <p:nvSpPr>
          <p:cNvPr id="5" name="Text 1"/>
          <p:cNvSpPr/>
          <p:nvPr/>
        </p:nvSpPr>
        <p:spPr>
          <a:xfrm>
            <a:off x="764143" y="3125867"/>
            <a:ext cx="2320290" cy="716280"/>
          </a:xfrm>
          <a:prstGeom prst="rect">
            <a:avLst/>
          </a:prstGeom>
          <a:noFill/>
          <a:ln/>
        </p:spPr>
        <p:txBody>
          <a:bodyPr wrap="square" lIns="0" tIns="0" rIns="0" bIns="0" rtlCol="0" anchor="t"/>
          <a:lstStyle/>
          <a:p>
            <a:pPr marL="0" indent="0" algn="l">
              <a:lnSpc>
                <a:spcPts val="2800"/>
              </a:lnSpc>
              <a:buNone/>
            </a:pPr>
            <a:r>
              <a:rPr lang="en-US" sz="2250" dirty="0">
                <a:solidFill>
                  <a:srgbClr val="383838"/>
                </a:solidFill>
                <a:latin typeface="PT Serif" pitchFamily="34" charset="0"/>
                <a:ea typeface="PT Serif" pitchFamily="34" charset="-122"/>
                <a:cs typeface="PT Serif" pitchFamily="34" charset="-120"/>
              </a:rPr>
              <a:t>Setting Boundaries</a:t>
            </a:r>
            <a:endParaRPr lang="en-US" sz="2250" dirty="0"/>
          </a:p>
        </p:txBody>
      </p:sp>
      <p:sp>
        <p:nvSpPr>
          <p:cNvPr id="6" name="Text 2"/>
          <p:cNvSpPr/>
          <p:nvPr/>
        </p:nvSpPr>
        <p:spPr>
          <a:xfrm>
            <a:off x="764143" y="3973116"/>
            <a:ext cx="2320290" cy="1047988"/>
          </a:xfrm>
          <a:prstGeom prst="rect">
            <a:avLst/>
          </a:prstGeom>
          <a:noFill/>
          <a:ln/>
        </p:spPr>
        <p:txBody>
          <a:bodyPr wrap="square" lIns="0" tIns="0" rIns="0" bIns="0" rtlCol="0" anchor="t"/>
          <a:lstStyle/>
          <a:p>
            <a:pPr marL="0" indent="0" algn="l">
              <a:lnSpc>
                <a:spcPts val="2750"/>
              </a:lnSpc>
              <a:buNone/>
            </a:pPr>
            <a:r>
              <a:rPr lang="en-US" sz="1700" dirty="0">
                <a:solidFill>
                  <a:srgbClr val="383838"/>
                </a:solidFill>
                <a:latin typeface="DM Sans" pitchFamily="34" charset="0"/>
                <a:ea typeface="DM Sans" pitchFamily="34" charset="-122"/>
                <a:cs typeface="DM Sans" pitchFamily="34" charset="-120"/>
              </a:rPr>
              <a:t>Separate work and personal life. Make time to disconnect.</a:t>
            </a:r>
            <a:endParaRPr lang="en-US" sz="1700" dirty="0"/>
          </a:p>
        </p:txBody>
      </p:sp>
      <p:pic>
        <p:nvPicPr>
          <p:cNvPr id="7" name="Image 2" descr="preencoded.png"/>
          <p:cNvPicPr>
            <a:picLocks noChangeAspect="1"/>
          </p:cNvPicPr>
          <p:nvPr/>
        </p:nvPicPr>
        <p:blipFill>
          <a:blip r:embed="rId5"/>
          <a:stretch>
            <a:fillRect/>
          </a:stretch>
        </p:blipFill>
        <p:spPr>
          <a:xfrm>
            <a:off x="3411855" y="2361843"/>
            <a:ext cx="545783" cy="545783"/>
          </a:xfrm>
          <a:prstGeom prst="rect">
            <a:avLst/>
          </a:prstGeom>
        </p:spPr>
      </p:pic>
      <p:sp>
        <p:nvSpPr>
          <p:cNvPr id="8" name="Text 3"/>
          <p:cNvSpPr/>
          <p:nvPr/>
        </p:nvSpPr>
        <p:spPr>
          <a:xfrm>
            <a:off x="3411855" y="3125867"/>
            <a:ext cx="2320290" cy="358140"/>
          </a:xfrm>
          <a:prstGeom prst="rect">
            <a:avLst/>
          </a:prstGeom>
          <a:noFill/>
          <a:ln/>
        </p:spPr>
        <p:txBody>
          <a:bodyPr wrap="none" lIns="0" tIns="0" rIns="0" bIns="0" rtlCol="0" anchor="t"/>
          <a:lstStyle/>
          <a:p>
            <a:pPr marL="0" indent="0" algn="l">
              <a:lnSpc>
                <a:spcPts val="2800"/>
              </a:lnSpc>
              <a:buNone/>
            </a:pPr>
            <a:r>
              <a:rPr lang="en-US" sz="2250" dirty="0">
                <a:solidFill>
                  <a:srgbClr val="383838"/>
                </a:solidFill>
                <a:latin typeface="PT Serif" pitchFamily="34" charset="0"/>
                <a:ea typeface="PT Serif" pitchFamily="34" charset="-122"/>
                <a:cs typeface="PT Serif" pitchFamily="34" charset="-120"/>
              </a:rPr>
              <a:t>Scheduling Time</a:t>
            </a:r>
            <a:endParaRPr lang="en-US" sz="2250" dirty="0"/>
          </a:p>
        </p:txBody>
      </p:sp>
      <p:sp>
        <p:nvSpPr>
          <p:cNvPr id="9" name="Text 4"/>
          <p:cNvSpPr/>
          <p:nvPr/>
        </p:nvSpPr>
        <p:spPr>
          <a:xfrm>
            <a:off x="3411855" y="3614976"/>
            <a:ext cx="2320290" cy="698659"/>
          </a:xfrm>
          <a:prstGeom prst="rect">
            <a:avLst/>
          </a:prstGeom>
          <a:noFill/>
          <a:ln/>
        </p:spPr>
        <p:txBody>
          <a:bodyPr wrap="square" lIns="0" tIns="0" rIns="0" bIns="0" rtlCol="0" anchor="t"/>
          <a:lstStyle/>
          <a:p>
            <a:pPr marL="0" indent="0" algn="l">
              <a:lnSpc>
                <a:spcPts val="2750"/>
              </a:lnSpc>
              <a:buNone/>
            </a:pPr>
            <a:r>
              <a:rPr lang="en-US" sz="1700" dirty="0">
                <a:solidFill>
                  <a:srgbClr val="383838"/>
                </a:solidFill>
                <a:latin typeface="DM Sans" pitchFamily="34" charset="0"/>
                <a:ea typeface="DM Sans" pitchFamily="34" charset="-122"/>
                <a:cs typeface="DM Sans" pitchFamily="34" charset="-120"/>
              </a:rPr>
              <a:t>Engage in hobbies and relaxation.</a:t>
            </a:r>
            <a:endParaRPr lang="en-US" sz="1700" dirty="0"/>
          </a:p>
        </p:txBody>
      </p:sp>
      <p:pic>
        <p:nvPicPr>
          <p:cNvPr id="10" name="Image 3" descr="preencoded.png"/>
          <p:cNvPicPr>
            <a:picLocks noChangeAspect="1"/>
          </p:cNvPicPr>
          <p:nvPr/>
        </p:nvPicPr>
        <p:blipFill>
          <a:blip r:embed="rId6"/>
          <a:stretch>
            <a:fillRect/>
          </a:stretch>
        </p:blipFill>
        <p:spPr>
          <a:xfrm>
            <a:off x="6059567" y="2361843"/>
            <a:ext cx="545783" cy="545783"/>
          </a:xfrm>
          <a:prstGeom prst="rect">
            <a:avLst/>
          </a:prstGeom>
        </p:spPr>
      </p:pic>
      <p:sp>
        <p:nvSpPr>
          <p:cNvPr id="11" name="Text 5"/>
          <p:cNvSpPr/>
          <p:nvPr/>
        </p:nvSpPr>
        <p:spPr>
          <a:xfrm>
            <a:off x="6059567" y="3125867"/>
            <a:ext cx="2320290" cy="716280"/>
          </a:xfrm>
          <a:prstGeom prst="rect">
            <a:avLst/>
          </a:prstGeom>
          <a:noFill/>
          <a:ln/>
        </p:spPr>
        <p:txBody>
          <a:bodyPr wrap="square" lIns="0" tIns="0" rIns="0" bIns="0" rtlCol="0" anchor="t"/>
          <a:lstStyle/>
          <a:p>
            <a:pPr marL="0" indent="0" algn="l">
              <a:lnSpc>
                <a:spcPts val="2800"/>
              </a:lnSpc>
              <a:buNone/>
            </a:pPr>
            <a:r>
              <a:rPr lang="en-US" sz="2250" dirty="0">
                <a:solidFill>
                  <a:srgbClr val="383838"/>
                </a:solidFill>
                <a:latin typeface="PT Serif" pitchFamily="34" charset="0"/>
                <a:ea typeface="PT Serif" pitchFamily="34" charset="-122"/>
                <a:cs typeface="PT Serif" pitchFamily="34" charset="-120"/>
              </a:rPr>
              <a:t>Social Connections</a:t>
            </a:r>
            <a:endParaRPr lang="en-US" sz="2250" dirty="0"/>
          </a:p>
        </p:txBody>
      </p:sp>
      <p:sp>
        <p:nvSpPr>
          <p:cNvPr id="12" name="Text 6"/>
          <p:cNvSpPr/>
          <p:nvPr/>
        </p:nvSpPr>
        <p:spPr>
          <a:xfrm>
            <a:off x="6059567" y="3973116"/>
            <a:ext cx="2320290" cy="698659"/>
          </a:xfrm>
          <a:prstGeom prst="rect">
            <a:avLst/>
          </a:prstGeom>
          <a:noFill/>
          <a:ln/>
        </p:spPr>
        <p:txBody>
          <a:bodyPr wrap="square" lIns="0" tIns="0" rIns="0" bIns="0" rtlCol="0" anchor="t"/>
          <a:lstStyle/>
          <a:p>
            <a:pPr marL="0" indent="0" algn="l">
              <a:lnSpc>
                <a:spcPts val="2750"/>
              </a:lnSpc>
              <a:buNone/>
            </a:pPr>
            <a:r>
              <a:rPr lang="en-US" sz="1700" dirty="0">
                <a:solidFill>
                  <a:srgbClr val="383838"/>
                </a:solidFill>
                <a:latin typeface="DM Sans" pitchFamily="34" charset="0"/>
                <a:ea typeface="DM Sans" pitchFamily="34" charset="-122"/>
                <a:cs typeface="DM Sans" pitchFamily="34" charset="-120"/>
              </a:rPr>
              <a:t>Maintain strong relationships.</a:t>
            </a:r>
            <a:endParaRPr lang="en-US" sz="1700" dirty="0"/>
          </a:p>
        </p:txBody>
      </p:sp>
      <p:pic>
        <p:nvPicPr>
          <p:cNvPr id="13" name="Image 4" descr="preencoded.png"/>
          <p:cNvPicPr>
            <a:picLocks noChangeAspect="1"/>
          </p:cNvPicPr>
          <p:nvPr/>
        </p:nvPicPr>
        <p:blipFill>
          <a:blip r:embed="rId7"/>
          <a:stretch>
            <a:fillRect/>
          </a:stretch>
        </p:blipFill>
        <p:spPr>
          <a:xfrm>
            <a:off x="764143" y="5676067"/>
            <a:ext cx="545783" cy="545783"/>
          </a:xfrm>
          <a:prstGeom prst="rect">
            <a:avLst/>
          </a:prstGeom>
        </p:spPr>
      </p:pic>
      <p:sp>
        <p:nvSpPr>
          <p:cNvPr id="14" name="Text 7"/>
          <p:cNvSpPr/>
          <p:nvPr/>
        </p:nvSpPr>
        <p:spPr>
          <a:xfrm>
            <a:off x="764143" y="6440091"/>
            <a:ext cx="2320290" cy="358140"/>
          </a:xfrm>
          <a:prstGeom prst="rect">
            <a:avLst/>
          </a:prstGeom>
          <a:noFill/>
          <a:ln/>
        </p:spPr>
        <p:txBody>
          <a:bodyPr wrap="none" lIns="0" tIns="0" rIns="0" bIns="0" rtlCol="0" anchor="t"/>
          <a:lstStyle/>
          <a:p>
            <a:pPr marL="0" indent="0" algn="l">
              <a:lnSpc>
                <a:spcPts val="2800"/>
              </a:lnSpc>
              <a:buNone/>
            </a:pPr>
            <a:r>
              <a:rPr lang="en-US" sz="2250" dirty="0">
                <a:solidFill>
                  <a:srgbClr val="383838"/>
                </a:solidFill>
                <a:latin typeface="PT Serif" pitchFamily="34" charset="0"/>
                <a:ea typeface="PT Serif" pitchFamily="34" charset="-122"/>
                <a:cs typeface="PT Serif" pitchFamily="34" charset="-120"/>
              </a:rPr>
              <a:t>Avoid Overwork</a:t>
            </a:r>
            <a:endParaRPr lang="en-US" sz="2250" dirty="0"/>
          </a:p>
        </p:txBody>
      </p:sp>
      <p:sp>
        <p:nvSpPr>
          <p:cNvPr id="15" name="Text 8"/>
          <p:cNvSpPr/>
          <p:nvPr/>
        </p:nvSpPr>
        <p:spPr>
          <a:xfrm>
            <a:off x="764143" y="6929199"/>
            <a:ext cx="2320290" cy="698659"/>
          </a:xfrm>
          <a:prstGeom prst="rect">
            <a:avLst/>
          </a:prstGeom>
          <a:noFill/>
          <a:ln/>
        </p:spPr>
        <p:txBody>
          <a:bodyPr wrap="square" lIns="0" tIns="0" rIns="0" bIns="0" rtlCol="0" anchor="t"/>
          <a:lstStyle/>
          <a:p>
            <a:pPr marL="0" indent="0" algn="l">
              <a:lnSpc>
                <a:spcPts val="2750"/>
              </a:lnSpc>
              <a:buNone/>
            </a:pPr>
            <a:r>
              <a:rPr lang="en-US" sz="1700" dirty="0">
                <a:solidFill>
                  <a:srgbClr val="383838"/>
                </a:solidFill>
                <a:latin typeface="DM Sans" pitchFamily="34" charset="0"/>
                <a:ea typeface="DM Sans" pitchFamily="34" charset="-122"/>
                <a:cs typeface="DM Sans" pitchFamily="34" charset="-120"/>
              </a:rPr>
              <a:t>Learn to disconnect after work hours.</a:t>
            </a:r>
            <a:endParaRPr lang="en-US" sz="17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793790" y="1288971"/>
            <a:ext cx="8940998" cy="744260"/>
          </a:xfrm>
          <a:prstGeom prst="rect">
            <a:avLst/>
          </a:prstGeom>
          <a:noFill/>
          <a:ln/>
        </p:spPr>
        <p:txBody>
          <a:bodyPr wrap="none" lIns="0" tIns="0" rIns="0" bIns="0" rtlCol="0" anchor="t"/>
          <a:lstStyle/>
          <a:p>
            <a:pPr marL="0" indent="0">
              <a:lnSpc>
                <a:spcPts val="5850"/>
              </a:lnSpc>
              <a:buNone/>
            </a:pPr>
            <a:r>
              <a:rPr lang="en-US" sz="4650" dirty="0">
                <a:solidFill>
                  <a:srgbClr val="020202"/>
                </a:solidFill>
                <a:latin typeface="PT Serif" pitchFamily="34" charset="0"/>
                <a:ea typeface="PT Serif" pitchFamily="34" charset="-122"/>
                <a:cs typeface="PT Serif" pitchFamily="34" charset="-120"/>
              </a:rPr>
              <a:t>Building Resilience Against Stress</a:t>
            </a:r>
            <a:endParaRPr lang="en-US" sz="4650" dirty="0"/>
          </a:p>
        </p:txBody>
      </p:sp>
      <p:pic>
        <p:nvPicPr>
          <p:cNvPr id="3" name="Image 0" descr="preencoded.png"/>
          <p:cNvPicPr>
            <a:picLocks noChangeAspect="1"/>
          </p:cNvPicPr>
          <p:nvPr/>
        </p:nvPicPr>
        <p:blipFill>
          <a:blip r:embed="rId3"/>
          <a:stretch>
            <a:fillRect/>
          </a:stretch>
        </p:blipFill>
        <p:spPr>
          <a:xfrm>
            <a:off x="3247430" y="2486858"/>
            <a:ext cx="1614011" cy="825698"/>
          </a:xfrm>
          <a:prstGeom prst="rect">
            <a:avLst/>
          </a:prstGeom>
        </p:spPr>
      </p:pic>
      <p:sp>
        <p:nvSpPr>
          <p:cNvPr id="4" name="Text 1"/>
          <p:cNvSpPr/>
          <p:nvPr/>
        </p:nvSpPr>
        <p:spPr>
          <a:xfrm>
            <a:off x="3978831" y="2762726"/>
            <a:ext cx="151090" cy="453509"/>
          </a:xfrm>
          <a:prstGeom prst="rect">
            <a:avLst/>
          </a:prstGeom>
          <a:noFill/>
          <a:ln/>
        </p:spPr>
        <p:txBody>
          <a:bodyPr wrap="none" lIns="0" tIns="0" rIns="0" bIns="0" rtlCol="0" anchor="t"/>
          <a:lstStyle/>
          <a:p>
            <a:pPr marL="0" indent="0" algn="ctr">
              <a:lnSpc>
                <a:spcPts val="3550"/>
              </a:lnSpc>
              <a:buNone/>
            </a:pPr>
            <a:r>
              <a:rPr lang="en-US" sz="2200" dirty="0">
                <a:solidFill>
                  <a:srgbClr val="383838"/>
                </a:solidFill>
                <a:latin typeface="PT Serif" pitchFamily="34" charset="0"/>
                <a:ea typeface="PT Serif" pitchFamily="34" charset="-122"/>
                <a:cs typeface="PT Serif" pitchFamily="34" charset="-120"/>
              </a:rPr>
              <a:t>1</a:t>
            </a:r>
            <a:endParaRPr lang="en-US" sz="2200" dirty="0"/>
          </a:p>
        </p:txBody>
      </p:sp>
      <p:sp>
        <p:nvSpPr>
          <p:cNvPr id="5" name="Text 2"/>
          <p:cNvSpPr/>
          <p:nvPr/>
        </p:nvSpPr>
        <p:spPr>
          <a:xfrm>
            <a:off x="5088255" y="2713673"/>
            <a:ext cx="2197060" cy="372070"/>
          </a:xfrm>
          <a:prstGeom prst="rect">
            <a:avLst/>
          </a:prstGeom>
          <a:noFill/>
          <a:ln/>
        </p:spPr>
        <p:txBody>
          <a:bodyPr wrap="non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Positive Mindset</a:t>
            </a:r>
            <a:endParaRPr lang="en-US" sz="2300" dirty="0"/>
          </a:p>
        </p:txBody>
      </p:sp>
      <p:sp>
        <p:nvSpPr>
          <p:cNvPr id="6" name="Shape 3"/>
          <p:cNvSpPr/>
          <p:nvPr/>
        </p:nvSpPr>
        <p:spPr>
          <a:xfrm>
            <a:off x="4918115" y="3325654"/>
            <a:ext cx="8861822" cy="15240"/>
          </a:xfrm>
          <a:prstGeom prst="roundRect">
            <a:avLst>
              <a:gd name="adj" fmla="val 223256"/>
            </a:avLst>
          </a:prstGeom>
          <a:solidFill>
            <a:srgbClr val="D8D4D4"/>
          </a:solidFill>
          <a:ln/>
        </p:spPr>
      </p:sp>
      <p:pic>
        <p:nvPicPr>
          <p:cNvPr id="7" name="Image 1" descr="preencoded.png"/>
          <p:cNvPicPr>
            <a:picLocks noChangeAspect="1"/>
          </p:cNvPicPr>
          <p:nvPr/>
        </p:nvPicPr>
        <p:blipFill>
          <a:blip r:embed="rId4"/>
          <a:stretch>
            <a:fillRect/>
          </a:stretch>
        </p:blipFill>
        <p:spPr>
          <a:xfrm>
            <a:off x="2440424" y="3369231"/>
            <a:ext cx="3228022" cy="825698"/>
          </a:xfrm>
          <a:prstGeom prst="rect">
            <a:avLst/>
          </a:prstGeom>
        </p:spPr>
      </p:pic>
      <p:sp>
        <p:nvSpPr>
          <p:cNvPr id="8" name="Text 4"/>
          <p:cNvSpPr/>
          <p:nvPr/>
        </p:nvSpPr>
        <p:spPr>
          <a:xfrm>
            <a:off x="3978831" y="3555325"/>
            <a:ext cx="151090" cy="453509"/>
          </a:xfrm>
          <a:prstGeom prst="rect">
            <a:avLst/>
          </a:prstGeom>
          <a:noFill/>
          <a:ln/>
        </p:spPr>
        <p:txBody>
          <a:bodyPr wrap="none" lIns="0" tIns="0" rIns="0" bIns="0" rtlCol="0" anchor="t"/>
          <a:lstStyle/>
          <a:p>
            <a:pPr marL="0" indent="0" algn="ctr">
              <a:lnSpc>
                <a:spcPts val="3550"/>
              </a:lnSpc>
              <a:buNone/>
            </a:pPr>
            <a:r>
              <a:rPr lang="en-US" sz="2200" dirty="0">
                <a:solidFill>
                  <a:srgbClr val="383838"/>
                </a:solidFill>
                <a:latin typeface="PT Serif" pitchFamily="34" charset="0"/>
                <a:ea typeface="PT Serif" pitchFamily="34" charset="-122"/>
                <a:cs typeface="PT Serif" pitchFamily="34" charset="-120"/>
              </a:rPr>
              <a:t>2</a:t>
            </a:r>
            <a:endParaRPr lang="en-US" sz="2200" dirty="0"/>
          </a:p>
        </p:txBody>
      </p:sp>
      <p:sp>
        <p:nvSpPr>
          <p:cNvPr id="9" name="Text 5"/>
          <p:cNvSpPr/>
          <p:nvPr/>
        </p:nvSpPr>
        <p:spPr>
          <a:xfrm>
            <a:off x="5895261" y="3596045"/>
            <a:ext cx="2489835" cy="372070"/>
          </a:xfrm>
          <a:prstGeom prst="rect">
            <a:avLst/>
          </a:prstGeom>
          <a:noFill/>
          <a:ln/>
        </p:spPr>
        <p:txBody>
          <a:bodyPr wrap="non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Embracing Change</a:t>
            </a:r>
            <a:endParaRPr lang="en-US" sz="2300" dirty="0"/>
          </a:p>
        </p:txBody>
      </p:sp>
      <p:sp>
        <p:nvSpPr>
          <p:cNvPr id="10" name="Shape 6"/>
          <p:cNvSpPr/>
          <p:nvPr/>
        </p:nvSpPr>
        <p:spPr>
          <a:xfrm>
            <a:off x="5725120" y="4208026"/>
            <a:ext cx="8054816" cy="15240"/>
          </a:xfrm>
          <a:prstGeom prst="roundRect">
            <a:avLst>
              <a:gd name="adj" fmla="val 223256"/>
            </a:avLst>
          </a:prstGeom>
          <a:solidFill>
            <a:srgbClr val="D8D4D4"/>
          </a:solidFill>
          <a:ln/>
        </p:spPr>
      </p:sp>
      <p:pic>
        <p:nvPicPr>
          <p:cNvPr id="11" name="Image 2" descr="preencoded.png"/>
          <p:cNvPicPr>
            <a:picLocks noChangeAspect="1"/>
          </p:cNvPicPr>
          <p:nvPr/>
        </p:nvPicPr>
        <p:blipFill>
          <a:blip r:embed="rId5"/>
          <a:stretch>
            <a:fillRect/>
          </a:stretch>
        </p:blipFill>
        <p:spPr>
          <a:xfrm>
            <a:off x="1633418" y="4251603"/>
            <a:ext cx="4842034" cy="825698"/>
          </a:xfrm>
          <a:prstGeom prst="rect">
            <a:avLst/>
          </a:prstGeom>
        </p:spPr>
      </p:pic>
      <p:sp>
        <p:nvSpPr>
          <p:cNvPr id="12" name="Text 7"/>
          <p:cNvSpPr/>
          <p:nvPr/>
        </p:nvSpPr>
        <p:spPr>
          <a:xfrm>
            <a:off x="3978831" y="4437698"/>
            <a:ext cx="151090" cy="453509"/>
          </a:xfrm>
          <a:prstGeom prst="rect">
            <a:avLst/>
          </a:prstGeom>
          <a:noFill/>
          <a:ln/>
        </p:spPr>
        <p:txBody>
          <a:bodyPr wrap="none" lIns="0" tIns="0" rIns="0" bIns="0" rtlCol="0" anchor="t"/>
          <a:lstStyle/>
          <a:p>
            <a:pPr marL="0" indent="0" algn="ctr">
              <a:lnSpc>
                <a:spcPts val="3550"/>
              </a:lnSpc>
              <a:buNone/>
            </a:pPr>
            <a:r>
              <a:rPr lang="en-US" sz="2200" dirty="0">
                <a:solidFill>
                  <a:srgbClr val="383838"/>
                </a:solidFill>
                <a:latin typeface="PT Serif" pitchFamily="34" charset="0"/>
                <a:ea typeface="PT Serif" pitchFamily="34" charset="-122"/>
                <a:cs typeface="PT Serif" pitchFamily="34" charset="-120"/>
              </a:rPr>
              <a:t>3</a:t>
            </a:r>
            <a:endParaRPr lang="en-US" sz="2200" dirty="0"/>
          </a:p>
        </p:txBody>
      </p:sp>
      <p:sp>
        <p:nvSpPr>
          <p:cNvPr id="13" name="Text 8"/>
          <p:cNvSpPr/>
          <p:nvPr/>
        </p:nvSpPr>
        <p:spPr>
          <a:xfrm>
            <a:off x="6702266" y="4478417"/>
            <a:ext cx="1221105" cy="372070"/>
          </a:xfrm>
          <a:prstGeom prst="rect">
            <a:avLst/>
          </a:prstGeom>
          <a:noFill/>
          <a:ln/>
        </p:spPr>
        <p:txBody>
          <a:bodyPr wrap="non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Self-Care</a:t>
            </a:r>
            <a:endParaRPr lang="en-US" sz="2300" dirty="0"/>
          </a:p>
        </p:txBody>
      </p:sp>
      <p:sp>
        <p:nvSpPr>
          <p:cNvPr id="14" name="Shape 9"/>
          <p:cNvSpPr/>
          <p:nvPr/>
        </p:nvSpPr>
        <p:spPr>
          <a:xfrm>
            <a:off x="6532126" y="5090398"/>
            <a:ext cx="7247811" cy="15240"/>
          </a:xfrm>
          <a:prstGeom prst="roundRect">
            <a:avLst>
              <a:gd name="adj" fmla="val 223256"/>
            </a:avLst>
          </a:prstGeom>
          <a:solidFill>
            <a:srgbClr val="D8D4D4"/>
          </a:solidFill>
          <a:ln/>
        </p:spPr>
      </p:sp>
      <p:pic>
        <p:nvPicPr>
          <p:cNvPr id="15" name="Image 3" descr="preencoded.png"/>
          <p:cNvPicPr>
            <a:picLocks noChangeAspect="1"/>
          </p:cNvPicPr>
          <p:nvPr/>
        </p:nvPicPr>
        <p:blipFill>
          <a:blip r:embed="rId6"/>
          <a:stretch>
            <a:fillRect/>
          </a:stretch>
        </p:blipFill>
        <p:spPr>
          <a:xfrm>
            <a:off x="826294" y="5133975"/>
            <a:ext cx="6456164" cy="825698"/>
          </a:xfrm>
          <a:prstGeom prst="rect">
            <a:avLst/>
          </a:prstGeom>
        </p:spPr>
      </p:pic>
      <p:sp>
        <p:nvSpPr>
          <p:cNvPr id="16" name="Text 10"/>
          <p:cNvSpPr/>
          <p:nvPr/>
        </p:nvSpPr>
        <p:spPr>
          <a:xfrm>
            <a:off x="3978712" y="5320070"/>
            <a:ext cx="151090" cy="453509"/>
          </a:xfrm>
          <a:prstGeom prst="rect">
            <a:avLst/>
          </a:prstGeom>
          <a:noFill/>
          <a:ln/>
        </p:spPr>
        <p:txBody>
          <a:bodyPr wrap="none" lIns="0" tIns="0" rIns="0" bIns="0" rtlCol="0" anchor="t"/>
          <a:lstStyle/>
          <a:p>
            <a:pPr marL="0" indent="0" algn="ctr">
              <a:lnSpc>
                <a:spcPts val="3550"/>
              </a:lnSpc>
              <a:buNone/>
            </a:pPr>
            <a:r>
              <a:rPr lang="en-US" sz="2200" dirty="0">
                <a:solidFill>
                  <a:srgbClr val="383838"/>
                </a:solidFill>
                <a:latin typeface="PT Serif" pitchFamily="34" charset="0"/>
                <a:ea typeface="PT Serif" pitchFamily="34" charset="-122"/>
                <a:cs typeface="PT Serif" pitchFamily="34" charset="-120"/>
              </a:rPr>
              <a:t>4</a:t>
            </a:r>
            <a:endParaRPr lang="en-US" sz="2200" dirty="0"/>
          </a:p>
        </p:txBody>
      </p:sp>
      <p:sp>
        <p:nvSpPr>
          <p:cNvPr id="17" name="Text 11"/>
          <p:cNvSpPr/>
          <p:nvPr/>
        </p:nvSpPr>
        <p:spPr>
          <a:xfrm>
            <a:off x="7509272" y="5360789"/>
            <a:ext cx="2786777" cy="372070"/>
          </a:xfrm>
          <a:prstGeom prst="rect">
            <a:avLst/>
          </a:prstGeom>
          <a:noFill/>
          <a:ln/>
        </p:spPr>
        <p:txBody>
          <a:bodyPr wrap="non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Continuous Learning</a:t>
            </a:r>
            <a:endParaRPr lang="en-US" sz="2300" dirty="0"/>
          </a:p>
        </p:txBody>
      </p:sp>
      <p:sp>
        <p:nvSpPr>
          <p:cNvPr id="18" name="Text 12"/>
          <p:cNvSpPr/>
          <p:nvPr/>
        </p:nvSpPr>
        <p:spPr>
          <a:xfrm>
            <a:off x="793790" y="6214824"/>
            <a:ext cx="13042821" cy="725805"/>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Develop a positive mindset by focusing on strengths. Embrace change with adaptability to manage uncertainty. Practice self-care to ensure mental well-being. Continuously learn new skills to better handle stress.</a:t>
            </a:r>
            <a:endParaRPr lang="en-US" sz="17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719"/>
          </a:xfrm>
          <a:prstGeom prst="rect">
            <a:avLst/>
          </a:prstGeom>
        </p:spPr>
      </p:pic>
      <p:sp>
        <p:nvSpPr>
          <p:cNvPr id="3" name="Text 0"/>
          <p:cNvSpPr/>
          <p:nvPr/>
        </p:nvSpPr>
        <p:spPr>
          <a:xfrm>
            <a:off x="790932" y="621387"/>
            <a:ext cx="7562136" cy="1482804"/>
          </a:xfrm>
          <a:prstGeom prst="rect">
            <a:avLst/>
          </a:prstGeom>
          <a:noFill/>
          <a:ln/>
        </p:spPr>
        <p:txBody>
          <a:bodyPr wrap="square" lIns="0" tIns="0" rIns="0" bIns="0" rtlCol="0" anchor="t"/>
          <a:lstStyle/>
          <a:p>
            <a:pPr marL="0" indent="0">
              <a:lnSpc>
                <a:spcPts val="5800"/>
              </a:lnSpc>
              <a:buNone/>
            </a:pPr>
            <a:r>
              <a:rPr lang="en-US" sz="4650" dirty="0">
                <a:solidFill>
                  <a:srgbClr val="020202"/>
                </a:solidFill>
                <a:latin typeface="PT Serif" pitchFamily="34" charset="0"/>
                <a:ea typeface="PT Serif" pitchFamily="34" charset="-122"/>
                <a:cs typeface="PT Serif" pitchFamily="34" charset="-120"/>
              </a:rPr>
              <a:t>Conclusion &amp; Key Takeaways</a:t>
            </a:r>
            <a:endParaRPr lang="en-US" sz="4650" dirty="0"/>
          </a:p>
        </p:txBody>
      </p:sp>
      <p:sp>
        <p:nvSpPr>
          <p:cNvPr id="4" name="Shape 1"/>
          <p:cNvSpPr/>
          <p:nvPr/>
        </p:nvSpPr>
        <p:spPr>
          <a:xfrm>
            <a:off x="790932" y="2697361"/>
            <a:ext cx="508397" cy="508397"/>
          </a:xfrm>
          <a:prstGeom prst="roundRect">
            <a:avLst>
              <a:gd name="adj" fmla="val 6668"/>
            </a:avLst>
          </a:prstGeom>
          <a:solidFill>
            <a:srgbClr val="F2EEEE"/>
          </a:solidFill>
          <a:ln/>
        </p:spPr>
      </p:sp>
      <p:sp>
        <p:nvSpPr>
          <p:cNvPr id="5" name="Text 2"/>
          <p:cNvSpPr/>
          <p:nvPr/>
        </p:nvSpPr>
        <p:spPr>
          <a:xfrm>
            <a:off x="950238" y="2773561"/>
            <a:ext cx="189786" cy="355878"/>
          </a:xfrm>
          <a:prstGeom prst="rect">
            <a:avLst/>
          </a:prstGeom>
          <a:noFill/>
          <a:ln/>
        </p:spPr>
        <p:txBody>
          <a:bodyPr wrap="none" lIns="0" tIns="0" rIns="0" bIns="0" rtlCol="0" anchor="t"/>
          <a:lstStyle/>
          <a:p>
            <a:pPr marL="0" indent="0" algn="ctr">
              <a:lnSpc>
                <a:spcPts val="2800"/>
              </a:lnSpc>
              <a:buNone/>
            </a:pPr>
            <a:r>
              <a:rPr lang="en-US" sz="2800" dirty="0">
                <a:solidFill>
                  <a:srgbClr val="383838"/>
                </a:solidFill>
                <a:latin typeface="PT Serif" pitchFamily="34" charset="0"/>
                <a:ea typeface="PT Serif" pitchFamily="34" charset="-122"/>
                <a:cs typeface="PT Serif" pitchFamily="34" charset="-120"/>
              </a:rPr>
              <a:t>1</a:t>
            </a:r>
            <a:endParaRPr lang="en-US" sz="2800" dirty="0"/>
          </a:p>
        </p:txBody>
      </p:sp>
      <p:sp>
        <p:nvSpPr>
          <p:cNvPr id="6" name="Text 3"/>
          <p:cNvSpPr/>
          <p:nvPr/>
        </p:nvSpPr>
        <p:spPr>
          <a:xfrm>
            <a:off x="1525310" y="2697361"/>
            <a:ext cx="2966085" cy="370642"/>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Stress is Manageable</a:t>
            </a:r>
            <a:endParaRPr lang="en-US" sz="2300" dirty="0"/>
          </a:p>
        </p:txBody>
      </p:sp>
      <p:sp>
        <p:nvSpPr>
          <p:cNvPr id="7" name="Text 4"/>
          <p:cNvSpPr/>
          <p:nvPr/>
        </p:nvSpPr>
        <p:spPr>
          <a:xfrm>
            <a:off x="1525310" y="3203496"/>
            <a:ext cx="6827758" cy="361474"/>
          </a:xfrm>
          <a:prstGeom prst="rect">
            <a:avLst/>
          </a:prstGeom>
          <a:noFill/>
          <a:ln/>
        </p:spPr>
        <p:txBody>
          <a:bodyPr wrap="none" lIns="0" tIns="0" rIns="0" bIns="0" rtlCol="0" anchor="t"/>
          <a:lstStyle/>
          <a:p>
            <a:pPr marL="0" indent="0">
              <a:lnSpc>
                <a:spcPts val="2800"/>
              </a:lnSpc>
              <a:buNone/>
            </a:pPr>
            <a:r>
              <a:rPr lang="en-US" sz="1750" dirty="0">
                <a:solidFill>
                  <a:srgbClr val="383838"/>
                </a:solidFill>
                <a:latin typeface="DM Sans" pitchFamily="34" charset="0"/>
                <a:ea typeface="DM Sans" pitchFamily="34" charset="-122"/>
                <a:cs typeface="DM Sans" pitchFamily="34" charset="-120"/>
              </a:rPr>
              <a:t>Use effective strategies. You have more control.</a:t>
            </a:r>
            <a:endParaRPr lang="en-US" sz="1750" dirty="0"/>
          </a:p>
        </p:txBody>
      </p:sp>
      <p:sp>
        <p:nvSpPr>
          <p:cNvPr id="8" name="Shape 5"/>
          <p:cNvSpPr/>
          <p:nvPr/>
        </p:nvSpPr>
        <p:spPr>
          <a:xfrm>
            <a:off x="790932" y="4045148"/>
            <a:ext cx="508397" cy="508397"/>
          </a:xfrm>
          <a:prstGeom prst="roundRect">
            <a:avLst>
              <a:gd name="adj" fmla="val 6668"/>
            </a:avLst>
          </a:prstGeom>
          <a:solidFill>
            <a:srgbClr val="F2EEEE"/>
          </a:solidFill>
          <a:ln/>
        </p:spPr>
      </p:sp>
      <p:sp>
        <p:nvSpPr>
          <p:cNvPr id="9" name="Text 6"/>
          <p:cNvSpPr/>
          <p:nvPr/>
        </p:nvSpPr>
        <p:spPr>
          <a:xfrm>
            <a:off x="950238" y="4121348"/>
            <a:ext cx="189786" cy="355878"/>
          </a:xfrm>
          <a:prstGeom prst="rect">
            <a:avLst/>
          </a:prstGeom>
          <a:noFill/>
          <a:ln/>
        </p:spPr>
        <p:txBody>
          <a:bodyPr wrap="none" lIns="0" tIns="0" rIns="0" bIns="0" rtlCol="0" anchor="t"/>
          <a:lstStyle/>
          <a:p>
            <a:pPr marL="0" indent="0" algn="ctr">
              <a:lnSpc>
                <a:spcPts val="2800"/>
              </a:lnSpc>
              <a:buNone/>
            </a:pPr>
            <a:r>
              <a:rPr lang="en-US" sz="2800" dirty="0">
                <a:solidFill>
                  <a:srgbClr val="383838"/>
                </a:solidFill>
                <a:latin typeface="PT Serif" pitchFamily="34" charset="0"/>
                <a:ea typeface="PT Serif" pitchFamily="34" charset="-122"/>
                <a:cs typeface="PT Serif" pitchFamily="34" charset="-120"/>
              </a:rPr>
              <a:t>2</a:t>
            </a:r>
            <a:endParaRPr lang="en-US" sz="2800" dirty="0"/>
          </a:p>
        </p:txBody>
      </p:sp>
      <p:sp>
        <p:nvSpPr>
          <p:cNvPr id="10" name="Text 7"/>
          <p:cNvSpPr/>
          <p:nvPr/>
        </p:nvSpPr>
        <p:spPr>
          <a:xfrm>
            <a:off x="1525310" y="4045148"/>
            <a:ext cx="2966085" cy="370642"/>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Collaboration is Key</a:t>
            </a:r>
            <a:endParaRPr lang="en-US" sz="2300" dirty="0"/>
          </a:p>
        </p:txBody>
      </p:sp>
      <p:sp>
        <p:nvSpPr>
          <p:cNvPr id="11" name="Text 8"/>
          <p:cNvSpPr/>
          <p:nvPr/>
        </p:nvSpPr>
        <p:spPr>
          <a:xfrm>
            <a:off x="1525310" y="4551283"/>
            <a:ext cx="6827758" cy="361474"/>
          </a:xfrm>
          <a:prstGeom prst="rect">
            <a:avLst/>
          </a:prstGeom>
          <a:noFill/>
          <a:ln/>
        </p:spPr>
        <p:txBody>
          <a:bodyPr wrap="none" lIns="0" tIns="0" rIns="0" bIns="0" rtlCol="0" anchor="t"/>
          <a:lstStyle/>
          <a:p>
            <a:pPr marL="0" indent="0">
              <a:lnSpc>
                <a:spcPts val="2800"/>
              </a:lnSpc>
              <a:buNone/>
            </a:pPr>
            <a:r>
              <a:rPr lang="en-US" sz="1750" dirty="0">
                <a:solidFill>
                  <a:srgbClr val="383838"/>
                </a:solidFill>
                <a:latin typeface="DM Sans" pitchFamily="34" charset="0"/>
                <a:ea typeface="DM Sans" pitchFamily="34" charset="-122"/>
                <a:cs typeface="DM Sans" pitchFamily="34" charset="-120"/>
              </a:rPr>
              <a:t>Employers and employees together.</a:t>
            </a:r>
            <a:endParaRPr lang="en-US" sz="1750" dirty="0"/>
          </a:p>
        </p:txBody>
      </p:sp>
      <p:sp>
        <p:nvSpPr>
          <p:cNvPr id="12" name="Shape 9"/>
          <p:cNvSpPr/>
          <p:nvPr/>
        </p:nvSpPr>
        <p:spPr>
          <a:xfrm>
            <a:off x="790932" y="5392936"/>
            <a:ext cx="508397" cy="508397"/>
          </a:xfrm>
          <a:prstGeom prst="roundRect">
            <a:avLst>
              <a:gd name="adj" fmla="val 6668"/>
            </a:avLst>
          </a:prstGeom>
          <a:solidFill>
            <a:srgbClr val="F2EEEE"/>
          </a:solidFill>
          <a:ln/>
        </p:spPr>
      </p:sp>
      <p:sp>
        <p:nvSpPr>
          <p:cNvPr id="13" name="Text 10"/>
          <p:cNvSpPr/>
          <p:nvPr/>
        </p:nvSpPr>
        <p:spPr>
          <a:xfrm>
            <a:off x="950238" y="5469136"/>
            <a:ext cx="189786" cy="355878"/>
          </a:xfrm>
          <a:prstGeom prst="rect">
            <a:avLst/>
          </a:prstGeom>
          <a:noFill/>
          <a:ln/>
        </p:spPr>
        <p:txBody>
          <a:bodyPr wrap="none" lIns="0" tIns="0" rIns="0" bIns="0" rtlCol="0" anchor="t"/>
          <a:lstStyle/>
          <a:p>
            <a:pPr marL="0" indent="0" algn="ctr">
              <a:lnSpc>
                <a:spcPts val="2800"/>
              </a:lnSpc>
              <a:buNone/>
            </a:pPr>
            <a:r>
              <a:rPr lang="en-US" sz="2800" dirty="0">
                <a:solidFill>
                  <a:srgbClr val="383838"/>
                </a:solidFill>
                <a:latin typeface="PT Serif" pitchFamily="34" charset="0"/>
                <a:ea typeface="PT Serif" pitchFamily="34" charset="-122"/>
                <a:cs typeface="PT Serif" pitchFamily="34" charset="-120"/>
              </a:rPr>
              <a:t>3</a:t>
            </a:r>
            <a:endParaRPr lang="en-US" sz="2800" dirty="0"/>
          </a:p>
        </p:txBody>
      </p:sp>
      <p:sp>
        <p:nvSpPr>
          <p:cNvPr id="14" name="Text 11"/>
          <p:cNvSpPr/>
          <p:nvPr/>
        </p:nvSpPr>
        <p:spPr>
          <a:xfrm>
            <a:off x="1525310" y="5392936"/>
            <a:ext cx="2966085" cy="370642"/>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Practice Makes Perfect</a:t>
            </a:r>
            <a:endParaRPr lang="en-US" sz="2300" dirty="0"/>
          </a:p>
        </p:txBody>
      </p:sp>
      <p:sp>
        <p:nvSpPr>
          <p:cNvPr id="15" name="Text 12"/>
          <p:cNvSpPr/>
          <p:nvPr/>
        </p:nvSpPr>
        <p:spPr>
          <a:xfrm>
            <a:off x="1525310" y="5899071"/>
            <a:ext cx="6827758" cy="361474"/>
          </a:xfrm>
          <a:prstGeom prst="rect">
            <a:avLst/>
          </a:prstGeom>
          <a:noFill/>
          <a:ln/>
        </p:spPr>
        <p:txBody>
          <a:bodyPr wrap="none" lIns="0" tIns="0" rIns="0" bIns="0" rtlCol="0" anchor="t"/>
          <a:lstStyle/>
          <a:p>
            <a:pPr marL="0" indent="0">
              <a:lnSpc>
                <a:spcPts val="2800"/>
              </a:lnSpc>
              <a:buNone/>
            </a:pPr>
            <a:r>
              <a:rPr lang="en-US" sz="1750" dirty="0">
                <a:solidFill>
                  <a:srgbClr val="383838"/>
                </a:solidFill>
                <a:latin typeface="DM Sans" pitchFamily="34" charset="0"/>
                <a:ea typeface="DM Sans" pitchFamily="34" charset="-122"/>
                <a:cs typeface="DM Sans" pitchFamily="34" charset="-120"/>
              </a:rPr>
              <a:t>Regular stress management benefits all.</a:t>
            </a:r>
            <a:endParaRPr lang="en-US" sz="1750" dirty="0"/>
          </a:p>
        </p:txBody>
      </p:sp>
      <p:sp>
        <p:nvSpPr>
          <p:cNvPr id="16" name="Shape 13"/>
          <p:cNvSpPr/>
          <p:nvPr/>
        </p:nvSpPr>
        <p:spPr>
          <a:xfrm>
            <a:off x="790932" y="6740723"/>
            <a:ext cx="508397" cy="508397"/>
          </a:xfrm>
          <a:prstGeom prst="roundRect">
            <a:avLst>
              <a:gd name="adj" fmla="val 6668"/>
            </a:avLst>
          </a:prstGeom>
          <a:solidFill>
            <a:srgbClr val="F2EEEE"/>
          </a:solidFill>
          <a:ln/>
        </p:spPr>
      </p:sp>
      <p:sp>
        <p:nvSpPr>
          <p:cNvPr id="17" name="Text 14"/>
          <p:cNvSpPr/>
          <p:nvPr/>
        </p:nvSpPr>
        <p:spPr>
          <a:xfrm>
            <a:off x="950238" y="6816923"/>
            <a:ext cx="189786" cy="355878"/>
          </a:xfrm>
          <a:prstGeom prst="rect">
            <a:avLst/>
          </a:prstGeom>
          <a:noFill/>
          <a:ln/>
        </p:spPr>
        <p:txBody>
          <a:bodyPr wrap="none" lIns="0" tIns="0" rIns="0" bIns="0" rtlCol="0" anchor="t"/>
          <a:lstStyle/>
          <a:p>
            <a:pPr marL="0" indent="0" algn="ctr">
              <a:lnSpc>
                <a:spcPts val="2800"/>
              </a:lnSpc>
              <a:buNone/>
            </a:pPr>
            <a:r>
              <a:rPr lang="en-US" sz="2800" dirty="0">
                <a:solidFill>
                  <a:srgbClr val="383838"/>
                </a:solidFill>
                <a:latin typeface="PT Serif" pitchFamily="34" charset="0"/>
                <a:ea typeface="PT Serif" pitchFamily="34" charset="-122"/>
                <a:cs typeface="PT Serif" pitchFamily="34" charset="-120"/>
              </a:rPr>
              <a:t>4</a:t>
            </a:r>
            <a:endParaRPr lang="en-US" sz="2800" dirty="0"/>
          </a:p>
        </p:txBody>
      </p:sp>
      <p:sp>
        <p:nvSpPr>
          <p:cNvPr id="18" name="Text 15"/>
          <p:cNvSpPr/>
          <p:nvPr/>
        </p:nvSpPr>
        <p:spPr>
          <a:xfrm>
            <a:off x="1525310" y="6740723"/>
            <a:ext cx="2966085" cy="370642"/>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Small Changes Matter</a:t>
            </a:r>
            <a:endParaRPr lang="en-US" sz="2300" dirty="0"/>
          </a:p>
        </p:txBody>
      </p:sp>
      <p:sp>
        <p:nvSpPr>
          <p:cNvPr id="19" name="Text 16"/>
          <p:cNvSpPr/>
          <p:nvPr/>
        </p:nvSpPr>
        <p:spPr>
          <a:xfrm>
            <a:off x="1525310" y="7246858"/>
            <a:ext cx="6827758" cy="361474"/>
          </a:xfrm>
          <a:prstGeom prst="rect">
            <a:avLst/>
          </a:prstGeom>
          <a:noFill/>
          <a:ln/>
        </p:spPr>
        <p:txBody>
          <a:bodyPr wrap="none" lIns="0" tIns="0" rIns="0" bIns="0" rtlCol="0" anchor="t"/>
          <a:lstStyle/>
          <a:p>
            <a:pPr marL="0" indent="0">
              <a:lnSpc>
                <a:spcPts val="2800"/>
              </a:lnSpc>
              <a:buNone/>
            </a:pPr>
            <a:r>
              <a:rPr lang="en-US" sz="1750" dirty="0">
                <a:solidFill>
                  <a:srgbClr val="383838"/>
                </a:solidFill>
                <a:latin typeface="DM Sans" pitchFamily="34" charset="0"/>
                <a:ea typeface="DM Sans" pitchFamily="34" charset="-122"/>
                <a:cs typeface="DM Sans" pitchFamily="34" charset="-120"/>
              </a:rPr>
              <a:t>Make daily changes. Lessen your worries.</a:t>
            </a:r>
            <a:endParaRPr lang="en-US" sz="17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1425654"/>
            <a:ext cx="5954197" cy="744260"/>
          </a:xfrm>
          <a:prstGeom prst="rect">
            <a:avLst/>
          </a:prstGeom>
          <a:noFill/>
          <a:ln/>
        </p:spPr>
        <p:txBody>
          <a:bodyPr wrap="none" lIns="0" tIns="0" rIns="0" bIns="0" rtlCol="0" anchor="t"/>
          <a:lstStyle/>
          <a:p>
            <a:pPr marL="0" indent="0">
              <a:lnSpc>
                <a:spcPts val="5850"/>
              </a:lnSpc>
              <a:buNone/>
            </a:pPr>
            <a:r>
              <a:rPr lang="en-US" sz="4650" dirty="0">
                <a:solidFill>
                  <a:srgbClr val="020202"/>
                </a:solidFill>
                <a:latin typeface="PT Serif" pitchFamily="34" charset="0"/>
                <a:ea typeface="PT Serif" pitchFamily="34" charset="-122"/>
                <a:cs typeface="PT Serif" pitchFamily="34" charset="-120"/>
              </a:rPr>
              <a:t>Introduction to Stress</a:t>
            </a:r>
            <a:endParaRPr lang="en-US" sz="4650" dirty="0"/>
          </a:p>
        </p:txBody>
      </p:sp>
      <p:sp>
        <p:nvSpPr>
          <p:cNvPr id="4" name="Shape 1"/>
          <p:cNvSpPr/>
          <p:nvPr/>
        </p:nvSpPr>
        <p:spPr>
          <a:xfrm>
            <a:off x="793790" y="2765227"/>
            <a:ext cx="510302" cy="510302"/>
          </a:xfrm>
          <a:prstGeom prst="roundRect">
            <a:avLst>
              <a:gd name="adj" fmla="val 6667"/>
            </a:avLst>
          </a:prstGeom>
          <a:solidFill>
            <a:srgbClr val="F2EEEE"/>
          </a:solidFill>
          <a:ln/>
        </p:spPr>
      </p:sp>
      <p:sp>
        <p:nvSpPr>
          <p:cNvPr id="5" name="Text 2"/>
          <p:cNvSpPr/>
          <p:nvPr/>
        </p:nvSpPr>
        <p:spPr>
          <a:xfrm>
            <a:off x="953691" y="2841665"/>
            <a:ext cx="190381" cy="357307"/>
          </a:xfrm>
          <a:prstGeom prst="rect">
            <a:avLst/>
          </a:prstGeom>
          <a:noFill/>
          <a:ln/>
        </p:spPr>
        <p:txBody>
          <a:bodyPr wrap="none" lIns="0" tIns="0" rIns="0" bIns="0" rtlCol="0" anchor="t"/>
          <a:lstStyle/>
          <a:p>
            <a:pPr marL="0" indent="0" algn="ctr">
              <a:lnSpc>
                <a:spcPts val="2800"/>
              </a:lnSpc>
              <a:buNone/>
            </a:pPr>
            <a:r>
              <a:rPr lang="en-US" sz="2800" dirty="0">
                <a:solidFill>
                  <a:srgbClr val="383838"/>
                </a:solidFill>
                <a:latin typeface="PT Serif" pitchFamily="34" charset="0"/>
                <a:ea typeface="PT Serif" pitchFamily="34" charset="-122"/>
                <a:cs typeface="PT Serif" pitchFamily="34" charset="-120"/>
              </a:rPr>
              <a:t>1</a:t>
            </a:r>
            <a:endParaRPr lang="en-US" sz="2800" dirty="0"/>
          </a:p>
        </p:txBody>
      </p:sp>
      <p:sp>
        <p:nvSpPr>
          <p:cNvPr id="6" name="Text 3"/>
          <p:cNvSpPr/>
          <p:nvPr/>
        </p:nvSpPr>
        <p:spPr>
          <a:xfrm>
            <a:off x="1530906" y="2765227"/>
            <a:ext cx="2927747" cy="372070"/>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What is Stress?</a:t>
            </a:r>
            <a:endParaRPr lang="en-US" sz="2300" dirty="0"/>
          </a:p>
        </p:txBody>
      </p:sp>
      <p:sp>
        <p:nvSpPr>
          <p:cNvPr id="7" name="Text 4"/>
          <p:cNvSpPr/>
          <p:nvPr/>
        </p:nvSpPr>
        <p:spPr>
          <a:xfrm>
            <a:off x="1530906" y="3273385"/>
            <a:ext cx="2927747" cy="1814513"/>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Stress is the body's response to challenging situations. It can affect both physical and mental well-being.</a:t>
            </a:r>
            <a:endParaRPr lang="en-US" sz="1750" dirty="0"/>
          </a:p>
        </p:txBody>
      </p:sp>
      <p:sp>
        <p:nvSpPr>
          <p:cNvPr id="8" name="Shape 5"/>
          <p:cNvSpPr/>
          <p:nvPr/>
        </p:nvSpPr>
        <p:spPr>
          <a:xfrm>
            <a:off x="4685467" y="2765227"/>
            <a:ext cx="510302" cy="510302"/>
          </a:xfrm>
          <a:prstGeom prst="roundRect">
            <a:avLst>
              <a:gd name="adj" fmla="val 6667"/>
            </a:avLst>
          </a:prstGeom>
          <a:solidFill>
            <a:srgbClr val="F2EEEE"/>
          </a:solidFill>
          <a:ln/>
        </p:spPr>
      </p:sp>
      <p:sp>
        <p:nvSpPr>
          <p:cNvPr id="9" name="Text 6"/>
          <p:cNvSpPr/>
          <p:nvPr/>
        </p:nvSpPr>
        <p:spPr>
          <a:xfrm>
            <a:off x="4845368" y="2841665"/>
            <a:ext cx="190381" cy="357307"/>
          </a:xfrm>
          <a:prstGeom prst="rect">
            <a:avLst/>
          </a:prstGeom>
          <a:noFill/>
          <a:ln/>
        </p:spPr>
        <p:txBody>
          <a:bodyPr wrap="none" lIns="0" tIns="0" rIns="0" bIns="0" rtlCol="0" anchor="t"/>
          <a:lstStyle/>
          <a:p>
            <a:pPr marL="0" indent="0" algn="ctr">
              <a:lnSpc>
                <a:spcPts val="2800"/>
              </a:lnSpc>
              <a:buNone/>
            </a:pPr>
            <a:r>
              <a:rPr lang="en-US" sz="2800" dirty="0">
                <a:solidFill>
                  <a:srgbClr val="383838"/>
                </a:solidFill>
                <a:latin typeface="PT Serif" pitchFamily="34" charset="0"/>
                <a:ea typeface="PT Serif" pitchFamily="34" charset="-122"/>
                <a:cs typeface="PT Serif" pitchFamily="34" charset="-120"/>
              </a:rPr>
              <a:t>2</a:t>
            </a:r>
            <a:endParaRPr lang="en-US" sz="2800" dirty="0"/>
          </a:p>
        </p:txBody>
      </p:sp>
      <p:sp>
        <p:nvSpPr>
          <p:cNvPr id="10" name="Text 7"/>
          <p:cNvSpPr/>
          <p:nvPr/>
        </p:nvSpPr>
        <p:spPr>
          <a:xfrm>
            <a:off x="5422583" y="2765227"/>
            <a:ext cx="2927747" cy="372070"/>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Positive &amp; Negative</a:t>
            </a:r>
            <a:endParaRPr lang="en-US" sz="2300" dirty="0"/>
          </a:p>
        </p:txBody>
      </p:sp>
      <p:sp>
        <p:nvSpPr>
          <p:cNvPr id="11" name="Text 8"/>
          <p:cNvSpPr/>
          <p:nvPr/>
        </p:nvSpPr>
        <p:spPr>
          <a:xfrm>
            <a:off x="5422583" y="3273385"/>
            <a:ext cx="2927747" cy="1451610"/>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Stress can be positive (eustress) or negative (distress). Understanding the difference is key.</a:t>
            </a:r>
            <a:endParaRPr lang="en-US" sz="1750" dirty="0"/>
          </a:p>
        </p:txBody>
      </p:sp>
      <p:sp>
        <p:nvSpPr>
          <p:cNvPr id="12" name="Shape 9"/>
          <p:cNvSpPr/>
          <p:nvPr/>
        </p:nvSpPr>
        <p:spPr>
          <a:xfrm>
            <a:off x="793790" y="5569863"/>
            <a:ext cx="510302" cy="510302"/>
          </a:xfrm>
          <a:prstGeom prst="roundRect">
            <a:avLst>
              <a:gd name="adj" fmla="val 6667"/>
            </a:avLst>
          </a:prstGeom>
          <a:solidFill>
            <a:srgbClr val="F2EEEE"/>
          </a:solidFill>
          <a:ln/>
        </p:spPr>
      </p:sp>
      <p:sp>
        <p:nvSpPr>
          <p:cNvPr id="13" name="Text 10"/>
          <p:cNvSpPr/>
          <p:nvPr/>
        </p:nvSpPr>
        <p:spPr>
          <a:xfrm>
            <a:off x="953691" y="5646301"/>
            <a:ext cx="190381" cy="357307"/>
          </a:xfrm>
          <a:prstGeom prst="rect">
            <a:avLst/>
          </a:prstGeom>
          <a:noFill/>
          <a:ln/>
        </p:spPr>
        <p:txBody>
          <a:bodyPr wrap="none" lIns="0" tIns="0" rIns="0" bIns="0" rtlCol="0" anchor="t"/>
          <a:lstStyle/>
          <a:p>
            <a:pPr marL="0" indent="0" algn="ctr">
              <a:lnSpc>
                <a:spcPts val="2800"/>
              </a:lnSpc>
              <a:buNone/>
            </a:pPr>
            <a:r>
              <a:rPr lang="en-US" sz="2800" dirty="0">
                <a:solidFill>
                  <a:srgbClr val="383838"/>
                </a:solidFill>
                <a:latin typeface="PT Serif" pitchFamily="34" charset="0"/>
                <a:ea typeface="PT Serif" pitchFamily="34" charset="-122"/>
                <a:cs typeface="PT Serif" pitchFamily="34" charset="-120"/>
              </a:rPr>
              <a:t>3</a:t>
            </a:r>
            <a:endParaRPr lang="en-US" sz="2800" dirty="0"/>
          </a:p>
        </p:txBody>
      </p:sp>
      <p:sp>
        <p:nvSpPr>
          <p:cNvPr id="14" name="Text 11"/>
          <p:cNvSpPr/>
          <p:nvPr/>
        </p:nvSpPr>
        <p:spPr>
          <a:xfrm>
            <a:off x="1530906" y="5569863"/>
            <a:ext cx="2977039" cy="372070"/>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Body's Response</a:t>
            </a:r>
            <a:endParaRPr lang="en-US" sz="2300" dirty="0"/>
          </a:p>
        </p:txBody>
      </p:sp>
      <p:sp>
        <p:nvSpPr>
          <p:cNvPr id="15" name="Text 12"/>
          <p:cNvSpPr/>
          <p:nvPr/>
        </p:nvSpPr>
        <p:spPr>
          <a:xfrm>
            <a:off x="1530906" y="6078022"/>
            <a:ext cx="6819305" cy="725805"/>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Stress triggers physiological responses. Recognizing these responses is the first step.</a:t>
            </a:r>
            <a:endParaRPr lang="en-US" sz="17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835235"/>
          </a:xfrm>
          <a:prstGeom prst="rect">
            <a:avLst/>
          </a:prstGeom>
        </p:spPr>
      </p:pic>
      <p:sp>
        <p:nvSpPr>
          <p:cNvPr id="3" name="Text 0"/>
          <p:cNvSpPr/>
          <p:nvPr/>
        </p:nvSpPr>
        <p:spPr>
          <a:xfrm>
            <a:off x="793790" y="3608784"/>
            <a:ext cx="9709547" cy="744260"/>
          </a:xfrm>
          <a:prstGeom prst="rect">
            <a:avLst/>
          </a:prstGeom>
          <a:noFill/>
          <a:ln/>
        </p:spPr>
        <p:txBody>
          <a:bodyPr wrap="none" lIns="0" tIns="0" rIns="0" bIns="0" rtlCol="0" anchor="t"/>
          <a:lstStyle/>
          <a:p>
            <a:pPr marL="0" indent="0">
              <a:lnSpc>
                <a:spcPts val="5850"/>
              </a:lnSpc>
              <a:buNone/>
            </a:pPr>
            <a:r>
              <a:rPr lang="en-US" sz="4650" dirty="0">
                <a:solidFill>
                  <a:srgbClr val="020202"/>
                </a:solidFill>
                <a:latin typeface="PT Serif" pitchFamily="34" charset="0"/>
                <a:ea typeface="PT Serif" pitchFamily="34" charset="-122"/>
                <a:cs typeface="PT Serif" pitchFamily="34" charset="-120"/>
              </a:rPr>
              <a:t>Common Causes of Workplace Stress</a:t>
            </a:r>
            <a:endParaRPr lang="en-US" sz="4650" dirty="0"/>
          </a:p>
        </p:txBody>
      </p:sp>
      <p:pic>
        <p:nvPicPr>
          <p:cNvPr id="4" name="Image 1" descr="preencoded.png"/>
          <p:cNvPicPr>
            <a:picLocks noChangeAspect="1"/>
          </p:cNvPicPr>
          <p:nvPr/>
        </p:nvPicPr>
        <p:blipFill>
          <a:blip r:embed="rId4"/>
          <a:stretch>
            <a:fillRect/>
          </a:stretch>
        </p:blipFill>
        <p:spPr>
          <a:xfrm>
            <a:off x="793790" y="4693206"/>
            <a:ext cx="566976" cy="566976"/>
          </a:xfrm>
          <a:prstGeom prst="rect">
            <a:avLst/>
          </a:prstGeom>
        </p:spPr>
      </p:pic>
      <p:sp>
        <p:nvSpPr>
          <p:cNvPr id="5" name="Text 1"/>
          <p:cNvSpPr/>
          <p:nvPr/>
        </p:nvSpPr>
        <p:spPr>
          <a:xfrm>
            <a:off x="793790" y="5486995"/>
            <a:ext cx="2977039" cy="372070"/>
          </a:xfrm>
          <a:prstGeom prst="rect">
            <a:avLst/>
          </a:prstGeom>
          <a:noFill/>
          <a:ln/>
        </p:spPr>
        <p:txBody>
          <a:bodyPr wrap="non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Workload Pressure</a:t>
            </a:r>
            <a:endParaRPr lang="en-US" sz="2300" dirty="0"/>
          </a:p>
        </p:txBody>
      </p:sp>
      <p:sp>
        <p:nvSpPr>
          <p:cNvPr id="6" name="Text 2"/>
          <p:cNvSpPr/>
          <p:nvPr/>
        </p:nvSpPr>
        <p:spPr>
          <a:xfrm>
            <a:off x="793790" y="5995154"/>
            <a:ext cx="3005495" cy="1451610"/>
          </a:xfrm>
          <a:prstGeom prst="rect">
            <a:avLst/>
          </a:prstGeom>
          <a:noFill/>
          <a:ln/>
        </p:spPr>
        <p:txBody>
          <a:bodyPr wrap="square" lIns="0" tIns="0" rIns="0" bIns="0" rtlCol="0" anchor="t"/>
          <a:lstStyle/>
          <a:p>
            <a:pPr marL="0" indent="0" algn="l">
              <a:lnSpc>
                <a:spcPts val="2850"/>
              </a:lnSpc>
              <a:buNone/>
            </a:pPr>
            <a:r>
              <a:rPr lang="en-US" sz="1750" dirty="0">
                <a:solidFill>
                  <a:srgbClr val="383838"/>
                </a:solidFill>
                <a:latin typeface="DM Sans" pitchFamily="34" charset="0"/>
                <a:ea typeface="DM Sans" pitchFamily="34" charset="-122"/>
                <a:cs typeface="DM Sans" pitchFamily="34" charset="-120"/>
              </a:rPr>
              <a:t>Tight deadlines and excessive tasks. This often leads to feeling overwhelmed.</a:t>
            </a:r>
            <a:endParaRPr lang="en-US" sz="1750" dirty="0"/>
          </a:p>
        </p:txBody>
      </p:sp>
      <p:pic>
        <p:nvPicPr>
          <p:cNvPr id="7" name="Image 2" descr="preencoded.png"/>
          <p:cNvPicPr>
            <a:picLocks noChangeAspect="1"/>
          </p:cNvPicPr>
          <p:nvPr/>
        </p:nvPicPr>
        <p:blipFill>
          <a:blip r:embed="rId5"/>
          <a:stretch>
            <a:fillRect/>
          </a:stretch>
        </p:blipFill>
        <p:spPr>
          <a:xfrm>
            <a:off x="4139446" y="4693206"/>
            <a:ext cx="566976" cy="566976"/>
          </a:xfrm>
          <a:prstGeom prst="rect">
            <a:avLst/>
          </a:prstGeom>
        </p:spPr>
      </p:pic>
      <p:sp>
        <p:nvSpPr>
          <p:cNvPr id="8" name="Text 3"/>
          <p:cNvSpPr/>
          <p:nvPr/>
        </p:nvSpPr>
        <p:spPr>
          <a:xfrm>
            <a:off x="4139446" y="5486995"/>
            <a:ext cx="2977039" cy="372070"/>
          </a:xfrm>
          <a:prstGeom prst="rect">
            <a:avLst/>
          </a:prstGeom>
          <a:noFill/>
          <a:ln/>
        </p:spPr>
        <p:txBody>
          <a:bodyPr wrap="non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Work-Life Balance</a:t>
            </a:r>
            <a:endParaRPr lang="en-US" sz="2300" dirty="0"/>
          </a:p>
        </p:txBody>
      </p:sp>
      <p:sp>
        <p:nvSpPr>
          <p:cNvPr id="9" name="Text 4"/>
          <p:cNvSpPr/>
          <p:nvPr/>
        </p:nvSpPr>
        <p:spPr>
          <a:xfrm>
            <a:off x="4139446" y="5995154"/>
            <a:ext cx="3005614" cy="1451610"/>
          </a:xfrm>
          <a:prstGeom prst="rect">
            <a:avLst/>
          </a:prstGeom>
          <a:noFill/>
          <a:ln/>
        </p:spPr>
        <p:txBody>
          <a:bodyPr wrap="square" lIns="0" tIns="0" rIns="0" bIns="0" rtlCol="0" anchor="t"/>
          <a:lstStyle/>
          <a:p>
            <a:pPr marL="0" indent="0" algn="l">
              <a:lnSpc>
                <a:spcPts val="2850"/>
              </a:lnSpc>
              <a:buNone/>
            </a:pPr>
            <a:r>
              <a:rPr lang="en-US" sz="1750" dirty="0">
                <a:solidFill>
                  <a:srgbClr val="383838"/>
                </a:solidFill>
                <a:latin typeface="DM Sans" pitchFamily="34" charset="0"/>
                <a:ea typeface="DM Sans" pitchFamily="34" charset="-122"/>
                <a:cs typeface="DM Sans" pitchFamily="34" charset="-120"/>
              </a:rPr>
              <a:t>Long hours and lack of personal time. Maintain a healthy balance for well-being.</a:t>
            </a:r>
            <a:endParaRPr lang="en-US" sz="1750" dirty="0"/>
          </a:p>
        </p:txBody>
      </p:sp>
      <p:pic>
        <p:nvPicPr>
          <p:cNvPr id="10" name="Image 3" descr="preencoded.png"/>
          <p:cNvPicPr>
            <a:picLocks noChangeAspect="1"/>
          </p:cNvPicPr>
          <p:nvPr/>
        </p:nvPicPr>
        <p:blipFill>
          <a:blip r:embed="rId6"/>
          <a:stretch>
            <a:fillRect/>
          </a:stretch>
        </p:blipFill>
        <p:spPr>
          <a:xfrm>
            <a:off x="7485221" y="4693206"/>
            <a:ext cx="566976" cy="566976"/>
          </a:xfrm>
          <a:prstGeom prst="rect">
            <a:avLst/>
          </a:prstGeom>
        </p:spPr>
      </p:pic>
      <p:sp>
        <p:nvSpPr>
          <p:cNvPr id="11" name="Text 5"/>
          <p:cNvSpPr/>
          <p:nvPr/>
        </p:nvSpPr>
        <p:spPr>
          <a:xfrm>
            <a:off x="7485221" y="5486995"/>
            <a:ext cx="2977039" cy="372070"/>
          </a:xfrm>
          <a:prstGeom prst="rect">
            <a:avLst/>
          </a:prstGeom>
          <a:noFill/>
          <a:ln/>
        </p:spPr>
        <p:txBody>
          <a:bodyPr wrap="non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Lack of Control</a:t>
            </a:r>
            <a:endParaRPr lang="en-US" sz="2300" dirty="0"/>
          </a:p>
        </p:txBody>
      </p:sp>
      <p:sp>
        <p:nvSpPr>
          <p:cNvPr id="12" name="Text 6"/>
          <p:cNvSpPr/>
          <p:nvPr/>
        </p:nvSpPr>
        <p:spPr>
          <a:xfrm>
            <a:off x="7485221" y="5995154"/>
            <a:ext cx="3005614" cy="1088708"/>
          </a:xfrm>
          <a:prstGeom prst="rect">
            <a:avLst/>
          </a:prstGeom>
          <a:noFill/>
          <a:ln/>
        </p:spPr>
        <p:txBody>
          <a:bodyPr wrap="square" lIns="0" tIns="0" rIns="0" bIns="0" rtlCol="0" anchor="t"/>
          <a:lstStyle/>
          <a:p>
            <a:pPr marL="0" indent="0" algn="l">
              <a:lnSpc>
                <a:spcPts val="2850"/>
              </a:lnSpc>
              <a:buNone/>
            </a:pPr>
            <a:r>
              <a:rPr lang="en-US" sz="1750" dirty="0">
                <a:solidFill>
                  <a:srgbClr val="383838"/>
                </a:solidFill>
                <a:latin typeface="DM Sans" pitchFamily="34" charset="0"/>
                <a:ea typeface="DM Sans" pitchFamily="34" charset="-122"/>
                <a:cs typeface="DM Sans" pitchFamily="34" charset="-120"/>
              </a:rPr>
              <a:t>Feeling micromanaged or powerless. Autonomy is essential for job satisfaction.</a:t>
            </a:r>
            <a:endParaRPr lang="en-US" sz="1750" dirty="0"/>
          </a:p>
        </p:txBody>
      </p:sp>
      <p:pic>
        <p:nvPicPr>
          <p:cNvPr id="13" name="Image 4" descr="preencoded.png"/>
          <p:cNvPicPr>
            <a:picLocks noChangeAspect="1"/>
          </p:cNvPicPr>
          <p:nvPr/>
        </p:nvPicPr>
        <p:blipFill>
          <a:blip r:embed="rId7"/>
          <a:stretch>
            <a:fillRect/>
          </a:stretch>
        </p:blipFill>
        <p:spPr>
          <a:xfrm>
            <a:off x="10830997" y="4693206"/>
            <a:ext cx="566976" cy="566976"/>
          </a:xfrm>
          <a:prstGeom prst="rect">
            <a:avLst/>
          </a:prstGeom>
        </p:spPr>
      </p:pic>
      <p:sp>
        <p:nvSpPr>
          <p:cNvPr id="14" name="Text 7"/>
          <p:cNvSpPr/>
          <p:nvPr/>
        </p:nvSpPr>
        <p:spPr>
          <a:xfrm>
            <a:off x="10830997" y="5486995"/>
            <a:ext cx="3005614" cy="744141"/>
          </a:xfrm>
          <a:prstGeom prst="rect">
            <a:avLst/>
          </a:prstGeom>
          <a:noFill/>
          <a:ln/>
        </p:spPr>
        <p:txBody>
          <a:bodyPr wrap="squar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Interpersonal Conflicts</a:t>
            </a:r>
            <a:endParaRPr lang="en-US" sz="2300" dirty="0"/>
          </a:p>
        </p:txBody>
      </p:sp>
      <p:sp>
        <p:nvSpPr>
          <p:cNvPr id="15" name="Text 8"/>
          <p:cNvSpPr/>
          <p:nvPr/>
        </p:nvSpPr>
        <p:spPr>
          <a:xfrm>
            <a:off x="10830997" y="6367224"/>
            <a:ext cx="3005614" cy="1088708"/>
          </a:xfrm>
          <a:prstGeom prst="rect">
            <a:avLst/>
          </a:prstGeom>
          <a:noFill/>
          <a:ln/>
        </p:spPr>
        <p:txBody>
          <a:bodyPr wrap="square" lIns="0" tIns="0" rIns="0" bIns="0" rtlCol="0" anchor="t"/>
          <a:lstStyle/>
          <a:p>
            <a:pPr marL="0" indent="0" algn="l">
              <a:lnSpc>
                <a:spcPts val="2850"/>
              </a:lnSpc>
              <a:buNone/>
            </a:pPr>
            <a:r>
              <a:rPr lang="en-US" sz="1750" dirty="0">
                <a:solidFill>
                  <a:srgbClr val="383838"/>
                </a:solidFill>
                <a:latin typeface="DM Sans" pitchFamily="34" charset="0"/>
                <a:ea typeface="DM Sans" pitchFamily="34" charset="-122"/>
                <a:cs typeface="DM Sans" pitchFamily="34" charset="-120"/>
              </a:rPr>
              <a:t>Difficult colleagues or clients. Address conflicts calmly and proactively.</a:t>
            </a:r>
            <a:endParaRPr lang="en-US" sz="17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793790" y="2145863"/>
            <a:ext cx="7887891" cy="744260"/>
          </a:xfrm>
          <a:prstGeom prst="rect">
            <a:avLst/>
          </a:prstGeom>
          <a:noFill/>
          <a:ln/>
        </p:spPr>
        <p:txBody>
          <a:bodyPr wrap="none" lIns="0" tIns="0" rIns="0" bIns="0" rtlCol="0" anchor="t"/>
          <a:lstStyle/>
          <a:p>
            <a:pPr marL="0" indent="0">
              <a:lnSpc>
                <a:spcPts val="5850"/>
              </a:lnSpc>
              <a:buNone/>
            </a:pPr>
            <a:r>
              <a:rPr lang="en-US" sz="4650" dirty="0">
                <a:solidFill>
                  <a:srgbClr val="020202"/>
                </a:solidFill>
                <a:latin typeface="PT Serif" pitchFamily="34" charset="0"/>
                <a:ea typeface="PT Serif" pitchFamily="34" charset="-122"/>
                <a:cs typeface="PT Serif" pitchFamily="34" charset="-120"/>
              </a:rPr>
              <a:t>Signs and Symptoms of Stress</a:t>
            </a:r>
            <a:endParaRPr lang="en-US" sz="4650" dirty="0"/>
          </a:p>
        </p:txBody>
      </p:sp>
      <p:sp>
        <p:nvSpPr>
          <p:cNvPr id="3" name="Text 1"/>
          <p:cNvSpPr/>
          <p:nvPr/>
        </p:nvSpPr>
        <p:spPr>
          <a:xfrm>
            <a:off x="793790" y="3457099"/>
            <a:ext cx="2845594" cy="372070"/>
          </a:xfrm>
          <a:prstGeom prst="rect">
            <a:avLst/>
          </a:prstGeom>
          <a:noFill/>
          <a:ln/>
        </p:spPr>
        <p:txBody>
          <a:bodyPr wrap="none" lIns="0" tIns="0" rIns="0" bIns="0" rtlCol="0" anchor="t"/>
          <a:lstStyle/>
          <a:p>
            <a:pPr marL="0" indent="0">
              <a:lnSpc>
                <a:spcPts val="2900"/>
              </a:lnSpc>
              <a:buNone/>
            </a:pPr>
            <a:r>
              <a:rPr lang="en-US" sz="2300" dirty="0">
                <a:solidFill>
                  <a:srgbClr val="020202"/>
                </a:solidFill>
                <a:latin typeface="PT Serif" pitchFamily="34" charset="0"/>
                <a:ea typeface="PT Serif" pitchFamily="34" charset="-122"/>
                <a:cs typeface="PT Serif" pitchFamily="34" charset="-120"/>
              </a:rPr>
              <a:t>Physical Symptoms</a:t>
            </a:r>
            <a:endParaRPr lang="en-US" sz="2300" dirty="0"/>
          </a:p>
        </p:txBody>
      </p:sp>
      <p:sp>
        <p:nvSpPr>
          <p:cNvPr id="4" name="Text 2"/>
          <p:cNvSpPr/>
          <p:nvPr/>
        </p:nvSpPr>
        <p:spPr>
          <a:xfrm>
            <a:off x="793790" y="4055983"/>
            <a:ext cx="2845594" cy="1088708"/>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Headaches, fatigue, muscle tension. Listen to your body's signals.</a:t>
            </a:r>
            <a:endParaRPr lang="en-US" sz="1750" dirty="0"/>
          </a:p>
        </p:txBody>
      </p:sp>
      <p:sp>
        <p:nvSpPr>
          <p:cNvPr id="5" name="Text 3"/>
          <p:cNvSpPr/>
          <p:nvPr/>
        </p:nvSpPr>
        <p:spPr>
          <a:xfrm>
            <a:off x="4200406" y="3457099"/>
            <a:ext cx="2845594" cy="372070"/>
          </a:xfrm>
          <a:prstGeom prst="rect">
            <a:avLst/>
          </a:prstGeom>
          <a:noFill/>
          <a:ln/>
        </p:spPr>
        <p:txBody>
          <a:bodyPr wrap="none" lIns="0" tIns="0" rIns="0" bIns="0" rtlCol="0" anchor="t"/>
          <a:lstStyle/>
          <a:p>
            <a:pPr marL="0" indent="0">
              <a:lnSpc>
                <a:spcPts val="2900"/>
              </a:lnSpc>
              <a:buNone/>
            </a:pPr>
            <a:r>
              <a:rPr lang="en-US" sz="2300" dirty="0">
                <a:solidFill>
                  <a:srgbClr val="020202"/>
                </a:solidFill>
                <a:latin typeface="PT Serif" pitchFamily="34" charset="0"/>
                <a:ea typeface="PT Serif" pitchFamily="34" charset="-122"/>
                <a:cs typeface="PT Serif" pitchFamily="34" charset="-120"/>
              </a:rPr>
              <a:t>Emotional Symptoms</a:t>
            </a:r>
            <a:endParaRPr lang="en-US" sz="2300" dirty="0"/>
          </a:p>
        </p:txBody>
      </p:sp>
      <p:sp>
        <p:nvSpPr>
          <p:cNvPr id="6" name="Text 4"/>
          <p:cNvSpPr/>
          <p:nvPr/>
        </p:nvSpPr>
        <p:spPr>
          <a:xfrm>
            <a:off x="4200406" y="4055983"/>
            <a:ext cx="2845594" cy="1088708"/>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Anxiety, irritability, mood swings. Recognize emotional changes early.</a:t>
            </a:r>
            <a:endParaRPr lang="en-US" sz="1750" dirty="0"/>
          </a:p>
        </p:txBody>
      </p:sp>
      <p:sp>
        <p:nvSpPr>
          <p:cNvPr id="7" name="Text 5"/>
          <p:cNvSpPr/>
          <p:nvPr/>
        </p:nvSpPr>
        <p:spPr>
          <a:xfrm>
            <a:off x="7607022" y="3457099"/>
            <a:ext cx="2845594" cy="372070"/>
          </a:xfrm>
          <a:prstGeom prst="rect">
            <a:avLst/>
          </a:prstGeom>
          <a:noFill/>
          <a:ln/>
        </p:spPr>
        <p:txBody>
          <a:bodyPr wrap="none" lIns="0" tIns="0" rIns="0" bIns="0" rtlCol="0" anchor="t"/>
          <a:lstStyle/>
          <a:p>
            <a:pPr marL="0" indent="0">
              <a:lnSpc>
                <a:spcPts val="2900"/>
              </a:lnSpc>
              <a:buNone/>
            </a:pPr>
            <a:r>
              <a:rPr lang="en-US" sz="2300" dirty="0">
                <a:solidFill>
                  <a:srgbClr val="020202"/>
                </a:solidFill>
                <a:latin typeface="PT Serif" pitchFamily="34" charset="0"/>
                <a:ea typeface="PT Serif" pitchFamily="34" charset="-122"/>
                <a:cs typeface="PT Serif" pitchFamily="34" charset="-120"/>
              </a:rPr>
              <a:t>Cognitive Symptoms</a:t>
            </a:r>
            <a:endParaRPr lang="en-US" sz="2300" dirty="0"/>
          </a:p>
        </p:txBody>
      </p:sp>
      <p:sp>
        <p:nvSpPr>
          <p:cNvPr id="8" name="Text 6"/>
          <p:cNvSpPr/>
          <p:nvPr/>
        </p:nvSpPr>
        <p:spPr>
          <a:xfrm>
            <a:off x="7607022" y="4055983"/>
            <a:ext cx="2845594" cy="1088708"/>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Difficulty concentrating, forgetfulness. These impact work performance.</a:t>
            </a:r>
            <a:endParaRPr lang="en-US" sz="1750" dirty="0"/>
          </a:p>
        </p:txBody>
      </p:sp>
      <p:sp>
        <p:nvSpPr>
          <p:cNvPr id="9" name="Text 7"/>
          <p:cNvSpPr/>
          <p:nvPr/>
        </p:nvSpPr>
        <p:spPr>
          <a:xfrm>
            <a:off x="11013638" y="3457099"/>
            <a:ext cx="2845594" cy="744141"/>
          </a:xfrm>
          <a:prstGeom prst="rect">
            <a:avLst/>
          </a:prstGeom>
          <a:noFill/>
          <a:ln/>
        </p:spPr>
        <p:txBody>
          <a:bodyPr wrap="square" lIns="0" tIns="0" rIns="0" bIns="0" rtlCol="0" anchor="t"/>
          <a:lstStyle/>
          <a:p>
            <a:pPr marL="0" indent="0">
              <a:lnSpc>
                <a:spcPts val="2900"/>
              </a:lnSpc>
              <a:buNone/>
            </a:pPr>
            <a:r>
              <a:rPr lang="en-US" sz="2300" dirty="0">
                <a:solidFill>
                  <a:srgbClr val="020202"/>
                </a:solidFill>
                <a:latin typeface="PT Serif" pitchFamily="34" charset="0"/>
                <a:ea typeface="PT Serif" pitchFamily="34" charset="-122"/>
                <a:cs typeface="PT Serif" pitchFamily="34" charset="-120"/>
              </a:rPr>
              <a:t>Behavioral Symptoms</a:t>
            </a:r>
            <a:endParaRPr lang="en-US" sz="2300" dirty="0"/>
          </a:p>
        </p:txBody>
      </p:sp>
      <p:sp>
        <p:nvSpPr>
          <p:cNvPr id="10" name="Text 8"/>
          <p:cNvSpPr/>
          <p:nvPr/>
        </p:nvSpPr>
        <p:spPr>
          <a:xfrm>
            <a:off x="11013638" y="4428053"/>
            <a:ext cx="2845594" cy="1451610"/>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Increased absenteeism, substance abuse. Seek help for unhealthy behaviors.</a:t>
            </a:r>
            <a:endParaRPr lang="en-US" sz="17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07708" y="582335"/>
            <a:ext cx="7728585" cy="1326833"/>
          </a:xfrm>
          <a:prstGeom prst="rect">
            <a:avLst/>
          </a:prstGeom>
          <a:noFill/>
          <a:ln/>
        </p:spPr>
        <p:txBody>
          <a:bodyPr wrap="square" lIns="0" tIns="0" rIns="0" bIns="0" rtlCol="0" anchor="t"/>
          <a:lstStyle/>
          <a:p>
            <a:pPr marL="0" indent="0">
              <a:lnSpc>
                <a:spcPts val="5200"/>
              </a:lnSpc>
              <a:buNone/>
            </a:pPr>
            <a:r>
              <a:rPr lang="en-US" sz="4150" dirty="0">
                <a:solidFill>
                  <a:srgbClr val="020202"/>
                </a:solidFill>
                <a:latin typeface="PT Serif" pitchFamily="34" charset="0"/>
                <a:ea typeface="PT Serif" pitchFamily="34" charset="-122"/>
                <a:cs typeface="PT Serif" pitchFamily="34" charset="-120"/>
              </a:rPr>
              <a:t>The Impact of Stress on Employees</a:t>
            </a:r>
            <a:endParaRPr lang="en-US" sz="4150" dirty="0"/>
          </a:p>
        </p:txBody>
      </p:sp>
      <p:pic>
        <p:nvPicPr>
          <p:cNvPr id="4" name="Image 1" descr="preencoded.png"/>
          <p:cNvPicPr>
            <a:picLocks noChangeAspect="1"/>
          </p:cNvPicPr>
          <p:nvPr/>
        </p:nvPicPr>
        <p:blipFill>
          <a:blip r:embed="rId4"/>
          <a:stretch>
            <a:fillRect/>
          </a:stretch>
        </p:blipFill>
        <p:spPr>
          <a:xfrm>
            <a:off x="707708" y="2212419"/>
            <a:ext cx="1010960" cy="1213247"/>
          </a:xfrm>
          <a:prstGeom prst="rect">
            <a:avLst/>
          </a:prstGeom>
        </p:spPr>
      </p:pic>
      <p:sp>
        <p:nvSpPr>
          <p:cNvPr id="5" name="Text 1"/>
          <p:cNvSpPr/>
          <p:nvPr/>
        </p:nvSpPr>
        <p:spPr>
          <a:xfrm>
            <a:off x="2021919" y="2414588"/>
            <a:ext cx="2653903" cy="331708"/>
          </a:xfrm>
          <a:prstGeom prst="rect">
            <a:avLst/>
          </a:prstGeom>
          <a:noFill/>
          <a:ln/>
        </p:spPr>
        <p:txBody>
          <a:bodyPr wrap="none" lIns="0" tIns="0" rIns="0" bIns="0" rtlCol="0" anchor="t"/>
          <a:lstStyle/>
          <a:p>
            <a:pPr marL="0" indent="0" algn="l">
              <a:lnSpc>
                <a:spcPts val="2600"/>
              </a:lnSpc>
              <a:buNone/>
            </a:pPr>
            <a:r>
              <a:rPr lang="en-US" sz="2050" dirty="0">
                <a:solidFill>
                  <a:srgbClr val="383838"/>
                </a:solidFill>
                <a:latin typeface="PT Serif" pitchFamily="34" charset="0"/>
                <a:ea typeface="PT Serif" pitchFamily="34" charset="-122"/>
                <a:cs typeface="PT Serif" pitchFamily="34" charset="-120"/>
              </a:rPr>
              <a:t>Reduced Productivity</a:t>
            </a:r>
            <a:endParaRPr lang="en-US" sz="2050" dirty="0"/>
          </a:p>
        </p:txBody>
      </p:sp>
      <p:sp>
        <p:nvSpPr>
          <p:cNvPr id="6" name="Text 2"/>
          <p:cNvSpPr/>
          <p:nvPr/>
        </p:nvSpPr>
        <p:spPr>
          <a:xfrm>
            <a:off x="2021919" y="2867620"/>
            <a:ext cx="6414373" cy="323374"/>
          </a:xfrm>
          <a:prstGeom prst="rect">
            <a:avLst/>
          </a:prstGeom>
          <a:noFill/>
          <a:ln/>
        </p:spPr>
        <p:txBody>
          <a:bodyPr wrap="none" lIns="0" tIns="0" rIns="0" bIns="0" rtlCol="0" anchor="t"/>
          <a:lstStyle/>
          <a:p>
            <a:pPr marL="0" indent="0" algn="l">
              <a:lnSpc>
                <a:spcPts val="2500"/>
              </a:lnSpc>
              <a:buNone/>
            </a:pPr>
            <a:r>
              <a:rPr lang="en-US" sz="1550" dirty="0">
                <a:solidFill>
                  <a:srgbClr val="383838"/>
                </a:solidFill>
                <a:latin typeface="DM Sans" pitchFamily="34" charset="0"/>
                <a:ea typeface="DM Sans" pitchFamily="34" charset="-122"/>
                <a:cs typeface="DM Sans" pitchFamily="34" charset="-120"/>
              </a:rPr>
              <a:t>Lack of focus and motivation. Stress hinders effective work.</a:t>
            </a:r>
            <a:endParaRPr lang="en-US" sz="1550" dirty="0"/>
          </a:p>
        </p:txBody>
      </p:sp>
      <p:pic>
        <p:nvPicPr>
          <p:cNvPr id="7" name="Image 2" descr="preencoded.png"/>
          <p:cNvPicPr>
            <a:picLocks noChangeAspect="1"/>
          </p:cNvPicPr>
          <p:nvPr/>
        </p:nvPicPr>
        <p:blipFill>
          <a:blip r:embed="rId5"/>
          <a:stretch>
            <a:fillRect/>
          </a:stretch>
        </p:blipFill>
        <p:spPr>
          <a:xfrm>
            <a:off x="707708" y="3425666"/>
            <a:ext cx="1010960" cy="1213247"/>
          </a:xfrm>
          <a:prstGeom prst="rect">
            <a:avLst/>
          </a:prstGeom>
        </p:spPr>
      </p:pic>
      <p:sp>
        <p:nvSpPr>
          <p:cNvPr id="8" name="Text 3"/>
          <p:cNvSpPr/>
          <p:nvPr/>
        </p:nvSpPr>
        <p:spPr>
          <a:xfrm>
            <a:off x="2021919" y="3627834"/>
            <a:ext cx="2653903" cy="331708"/>
          </a:xfrm>
          <a:prstGeom prst="rect">
            <a:avLst/>
          </a:prstGeom>
          <a:noFill/>
          <a:ln/>
        </p:spPr>
        <p:txBody>
          <a:bodyPr wrap="none" lIns="0" tIns="0" rIns="0" bIns="0" rtlCol="0" anchor="t"/>
          <a:lstStyle/>
          <a:p>
            <a:pPr marL="0" indent="0" algn="l">
              <a:lnSpc>
                <a:spcPts val="2600"/>
              </a:lnSpc>
              <a:buNone/>
            </a:pPr>
            <a:r>
              <a:rPr lang="en-US" sz="2050" dirty="0">
                <a:solidFill>
                  <a:srgbClr val="383838"/>
                </a:solidFill>
                <a:latin typeface="PT Serif" pitchFamily="34" charset="0"/>
                <a:ea typeface="PT Serif" pitchFamily="34" charset="-122"/>
                <a:cs typeface="PT Serif" pitchFamily="34" charset="-120"/>
              </a:rPr>
              <a:t>Health Issues</a:t>
            </a:r>
            <a:endParaRPr lang="en-US" sz="2050" dirty="0"/>
          </a:p>
        </p:txBody>
      </p:sp>
      <p:sp>
        <p:nvSpPr>
          <p:cNvPr id="9" name="Text 4"/>
          <p:cNvSpPr/>
          <p:nvPr/>
        </p:nvSpPr>
        <p:spPr>
          <a:xfrm>
            <a:off x="2021919" y="4080867"/>
            <a:ext cx="6414373" cy="323374"/>
          </a:xfrm>
          <a:prstGeom prst="rect">
            <a:avLst/>
          </a:prstGeom>
          <a:noFill/>
          <a:ln/>
        </p:spPr>
        <p:txBody>
          <a:bodyPr wrap="none" lIns="0" tIns="0" rIns="0" bIns="0" rtlCol="0" anchor="t"/>
          <a:lstStyle/>
          <a:p>
            <a:pPr marL="0" indent="0" algn="l">
              <a:lnSpc>
                <a:spcPts val="2500"/>
              </a:lnSpc>
              <a:buNone/>
            </a:pPr>
            <a:r>
              <a:rPr lang="en-US" sz="1550" dirty="0">
                <a:solidFill>
                  <a:srgbClr val="383838"/>
                </a:solidFill>
                <a:latin typeface="DM Sans" pitchFamily="34" charset="0"/>
                <a:ea typeface="DM Sans" pitchFamily="34" charset="-122"/>
                <a:cs typeface="DM Sans" pitchFamily="34" charset="-120"/>
              </a:rPr>
              <a:t>Increased risk of heart disease and depression. Prioritize well-being.</a:t>
            </a:r>
            <a:endParaRPr lang="en-US" sz="1550" dirty="0"/>
          </a:p>
        </p:txBody>
      </p:sp>
      <p:pic>
        <p:nvPicPr>
          <p:cNvPr id="10" name="Image 3" descr="preencoded.png"/>
          <p:cNvPicPr>
            <a:picLocks noChangeAspect="1"/>
          </p:cNvPicPr>
          <p:nvPr/>
        </p:nvPicPr>
        <p:blipFill>
          <a:blip r:embed="rId6"/>
          <a:stretch>
            <a:fillRect/>
          </a:stretch>
        </p:blipFill>
        <p:spPr>
          <a:xfrm>
            <a:off x="707708" y="4638913"/>
            <a:ext cx="1010960" cy="1504117"/>
          </a:xfrm>
          <a:prstGeom prst="rect">
            <a:avLst/>
          </a:prstGeom>
        </p:spPr>
      </p:pic>
      <p:sp>
        <p:nvSpPr>
          <p:cNvPr id="11" name="Text 5"/>
          <p:cNvSpPr/>
          <p:nvPr/>
        </p:nvSpPr>
        <p:spPr>
          <a:xfrm>
            <a:off x="2021919" y="4841081"/>
            <a:ext cx="2653903" cy="331708"/>
          </a:xfrm>
          <a:prstGeom prst="rect">
            <a:avLst/>
          </a:prstGeom>
          <a:noFill/>
          <a:ln/>
        </p:spPr>
        <p:txBody>
          <a:bodyPr wrap="none" lIns="0" tIns="0" rIns="0" bIns="0" rtlCol="0" anchor="t"/>
          <a:lstStyle/>
          <a:p>
            <a:pPr marL="0" indent="0" algn="l">
              <a:lnSpc>
                <a:spcPts val="2600"/>
              </a:lnSpc>
              <a:buNone/>
            </a:pPr>
            <a:r>
              <a:rPr lang="en-US" sz="2050" dirty="0">
                <a:solidFill>
                  <a:srgbClr val="383838"/>
                </a:solidFill>
                <a:latin typeface="PT Serif" pitchFamily="34" charset="0"/>
                <a:ea typeface="PT Serif" pitchFamily="34" charset="-122"/>
                <a:cs typeface="PT Serif" pitchFamily="34" charset="-120"/>
              </a:rPr>
              <a:t>Job Dissatisfaction</a:t>
            </a:r>
            <a:endParaRPr lang="en-US" sz="2050" dirty="0"/>
          </a:p>
        </p:txBody>
      </p:sp>
      <p:sp>
        <p:nvSpPr>
          <p:cNvPr id="12" name="Text 6"/>
          <p:cNvSpPr/>
          <p:nvPr/>
        </p:nvSpPr>
        <p:spPr>
          <a:xfrm>
            <a:off x="2021919" y="5294114"/>
            <a:ext cx="6414373" cy="646748"/>
          </a:xfrm>
          <a:prstGeom prst="rect">
            <a:avLst/>
          </a:prstGeom>
          <a:noFill/>
          <a:ln/>
        </p:spPr>
        <p:txBody>
          <a:bodyPr wrap="square" lIns="0" tIns="0" rIns="0" bIns="0" rtlCol="0" anchor="t"/>
          <a:lstStyle/>
          <a:p>
            <a:pPr marL="0" indent="0" algn="l">
              <a:lnSpc>
                <a:spcPts val="2500"/>
              </a:lnSpc>
              <a:buNone/>
            </a:pPr>
            <a:r>
              <a:rPr lang="en-US" sz="1550" dirty="0">
                <a:solidFill>
                  <a:srgbClr val="383838"/>
                </a:solidFill>
                <a:latin typeface="DM Sans" pitchFamily="34" charset="0"/>
                <a:ea typeface="DM Sans" pitchFamily="34" charset="-122"/>
                <a:cs typeface="DM Sans" pitchFamily="34" charset="-120"/>
              </a:rPr>
              <a:t>Increased turnover and disengagement. Happy employees are productive employees.</a:t>
            </a:r>
            <a:endParaRPr lang="en-US" sz="1550" dirty="0"/>
          </a:p>
        </p:txBody>
      </p:sp>
      <p:pic>
        <p:nvPicPr>
          <p:cNvPr id="13" name="Image 4" descr="preencoded.png"/>
          <p:cNvPicPr>
            <a:picLocks noChangeAspect="1"/>
          </p:cNvPicPr>
          <p:nvPr/>
        </p:nvPicPr>
        <p:blipFill>
          <a:blip r:embed="rId7"/>
          <a:stretch>
            <a:fillRect/>
          </a:stretch>
        </p:blipFill>
        <p:spPr>
          <a:xfrm>
            <a:off x="707708" y="6143030"/>
            <a:ext cx="1010960" cy="1504117"/>
          </a:xfrm>
          <a:prstGeom prst="rect">
            <a:avLst/>
          </a:prstGeom>
        </p:spPr>
      </p:pic>
      <p:sp>
        <p:nvSpPr>
          <p:cNvPr id="14" name="Text 7"/>
          <p:cNvSpPr/>
          <p:nvPr/>
        </p:nvSpPr>
        <p:spPr>
          <a:xfrm>
            <a:off x="2021919" y="6345198"/>
            <a:ext cx="2653903" cy="331708"/>
          </a:xfrm>
          <a:prstGeom prst="rect">
            <a:avLst/>
          </a:prstGeom>
          <a:noFill/>
          <a:ln/>
        </p:spPr>
        <p:txBody>
          <a:bodyPr wrap="none" lIns="0" tIns="0" rIns="0" bIns="0" rtlCol="0" anchor="t"/>
          <a:lstStyle/>
          <a:p>
            <a:pPr marL="0" indent="0" algn="l">
              <a:lnSpc>
                <a:spcPts val="2600"/>
              </a:lnSpc>
              <a:buNone/>
            </a:pPr>
            <a:r>
              <a:rPr lang="en-US" sz="2050" dirty="0">
                <a:solidFill>
                  <a:srgbClr val="383838"/>
                </a:solidFill>
                <a:latin typeface="PT Serif" pitchFamily="34" charset="0"/>
                <a:ea typeface="PT Serif" pitchFamily="34" charset="-122"/>
                <a:cs typeface="PT Serif" pitchFamily="34" charset="-120"/>
              </a:rPr>
              <a:t>Poor Relationships</a:t>
            </a:r>
            <a:endParaRPr lang="en-US" sz="2050" dirty="0"/>
          </a:p>
        </p:txBody>
      </p:sp>
      <p:sp>
        <p:nvSpPr>
          <p:cNvPr id="15" name="Text 8"/>
          <p:cNvSpPr/>
          <p:nvPr/>
        </p:nvSpPr>
        <p:spPr>
          <a:xfrm>
            <a:off x="2021919" y="6798231"/>
            <a:ext cx="6414373" cy="646748"/>
          </a:xfrm>
          <a:prstGeom prst="rect">
            <a:avLst/>
          </a:prstGeom>
          <a:noFill/>
          <a:ln/>
        </p:spPr>
        <p:txBody>
          <a:bodyPr wrap="square" lIns="0" tIns="0" rIns="0" bIns="0" rtlCol="0" anchor="t"/>
          <a:lstStyle/>
          <a:p>
            <a:pPr marL="0" indent="0" algn="l">
              <a:lnSpc>
                <a:spcPts val="2500"/>
              </a:lnSpc>
              <a:buNone/>
            </a:pPr>
            <a:r>
              <a:rPr lang="en-US" sz="1550" dirty="0">
                <a:solidFill>
                  <a:srgbClr val="383838"/>
                </a:solidFill>
                <a:latin typeface="DM Sans" pitchFamily="34" charset="0"/>
                <a:ea typeface="DM Sans" pitchFamily="34" charset="-122"/>
                <a:cs typeface="DM Sans" pitchFamily="34" charset="-120"/>
              </a:rPr>
              <a:t>Increased conflicts and lack of teamwork. Positive relationships matter.</a:t>
            </a:r>
            <a:endParaRPr lang="en-US" sz="1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18515" y="1079183"/>
            <a:ext cx="7679769" cy="1372791"/>
          </a:xfrm>
          <a:prstGeom prst="rect">
            <a:avLst/>
          </a:prstGeom>
          <a:noFill/>
          <a:ln/>
        </p:spPr>
        <p:txBody>
          <a:bodyPr wrap="square" lIns="0" tIns="0" rIns="0" bIns="0" rtlCol="0" anchor="t"/>
          <a:lstStyle/>
          <a:p>
            <a:pPr marL="0" indent="0">
              <a:lnSpc>
                <a:spcPts val="5400"/>
              </a:lnSpc>
              <a:buNone/>
            </a:pPr>
            <a:r>
              <a:rPr lang="en-US" sz="4300" dirty="0">
                <a:solidFill>
                  <a:srgbClr val="020202"/>
                </a:solidFill>
                <a:latin typeface="PT Serif" pitchFamily="34" charset="0"/>
                <a:ea typeface="PT Serif" pitchFamily="34" charset="-122"/>
                <a:cs typeface="PT Serif" pitchFamily="34" charset="-120"/>
              </a:rPr>
              <a:t>How to Identify and Manage Stress Early</a:t>
            </a:r>
            <a:endParaRPr lang="en-US" sz="4300" dirty="0"/>
          </a:p>
        </p:txBody>
      </p:sp>
      <p:sp>
        <p:nvSpPr>
          <p:cNvPr id="4" name="Shape 1"/>
          <p:cNvSpPr/>
          <p:nvPr/>
        </p:nvSpPr>
        <p:spPr>
          <a:xfrm>
            <a:off x="6218515" y="2765703"/>
            <a:ext cx="156805" cy="803315"/>
          </a:xfrm>
          <a:prstGeom prst="roundRect">
            <a:avLst>
              <a:gd name="adj" fmla="val 20012"/>
            </a:avLst>
          </a:prstGeom>
          <a:solidFill>
            <a:srgbClr val="F2EEEE"/>
          </a:solidFill>
          <a:ln/>
        </p:spPr>
      </p:sp>
      <p:sp>
        <p:nvSpPr>
          <p:cNvPr id="5" name="Text 2"/>
          <p:cNvSpPr/>
          <p:nvPr/>
        </p:nvSpPr>
        <p:spPr>
          <a:xfrm>
            <a:off x="6689050" y="2765703"/>
            <a:ext cx="2745700" cy="343138"/>
          </a:xfrm>
          <a:prstGeom prst="rect">
            <a:avLst/>
          </a:prstGeom>
          <a:noFill/>
          <a:ln/>
        </p:spPr>
        <p:txBody>
          <a:bodyPr wrap="none" lIns="0" tIns="0" rIns="0" bIns="0" rtlCol="0" anchor="t"/>
          <a:lstStyle/>
          <a:p>
            <a:pPr marL="0" indent="0" algn="l">
              <a:lnSpc>
                <a:spcPts val="2700"/>
              </a:lnSpc>
              <a:buNone/>
            </a:pPr>
            <a:r>
              <a:rPr lang="en-US" sz="2150" dirty="0">
                <a:solidFill>
                  <a:srgbClr val="383838"/>
                </a:solidFill>
                <a:latin typeface="PT Serif" pitchFamily="34" charset="0"/>
                <a:ea typeface="PT Serif" pitchFamily="34" charset="-122"/>
                <a:cs typeface="PT Serif" pitchFamily="34" charset="-120"/>
              </a:rPr>
              <a:t>Self-Awareness</a:t>
            </a:r>
            <a:endParaRPr lang="en-US" sz="2150" dirty="0"/>
          </a:p>
        </p:txBody>
      </p:sp>
      <p:sp>
        <p:nvSpPr>
          <p:cNvPr id="6" name="Text 3"/>
          <p:cNvSpPr/>
          <p:nvPr/>
        </p:nvSpPr>
        <p:spPr>
          <a:xfrm>
            <a:off x="6689050" y="3234333"/>
            <a:ext cx="7209234" cy="334685"/>
          </a:xfrm>
          <a:prstGeom prst="rect">
            <a:avLst/>
          </a:prstGeom>
          <a:noFill/>
          <a:ln/>
        </p:spPr>
        <p:txBody>
          <a:bodyPr wrap="none" lIns="0" tIns="0" rIns="0" bIns="0" rtlCol="0" anchor="t"/>
          <a:lstStyle/>
          <a:p>
            <a:pPr marL="0" indent="0" algn="l">
              <a:lnSpc>
                <a:spcPts val="2600"/>
              </a:lnSpc>
              <a:buNone/>
            </a:pPr>
            <a:r>
              <a:rPr lang="en-US" sz="1600" dirty="0">
                <a:solidFill>
                  <a:srgbClr val="383838"/>
                </a:solidFill>
                <a:latin typeface="DM Sans" pitchFamily="34" charset="0"/>
                <a:ea typeface="DM Sans" pitchFamily="34" charset="-122"/>
                <a:cs typeface="DM Sans" pitchFamily="34" charset="-120"/>
              </a:rPr>
              <a:t>Recognize your personal stress triggers. What situations cause you stress?</a:t>
            </a:r>
            <a:endParaRPr lang="en-US" sz="1600" dirty="0"/>
          </a:p>
        </p:txBody>
      </p:sp>
      <p:sp>
        <p:nvSpPr>
          <p:cNvPr id="7" name="Shape 4"/>
          <p:cNvSpPr/>
          <p:nvPr/>
        </p:nvSpPr>
        <p:spPr>
          <a:xfrm>
            <a:off x="6532245" y="3778210"/>
            <a:ext cx="156805" cy="1137999"/>
          </a:xfrm>
          <a:prstGeom prst="roundRect">
            <a:avLst>
              <a:gd name="adj" fmla="val 20012"/>
            </a:avLst>
          </a:prstGeom>
          <a:solidFill>
            <a:srgbClr val="F2EEEE"/>
          </a:solidFill>
          <a:ln/>
        </p:spPr>
      </p:sp>
      <p:sp>
        <p:nvSpPr>
          <p:cNvPr id="8" name="Text 5"/>
          <p:cNvSpPr/>
          <p:nvPr/>
        </p:nvSpPr>
        <p:spPr>
          <a:xfrm>
            <a:off x="7002780" y="3778210"/>
            <a:ext cx="2745700" cy="343138"/>
          </a:xfrm>
          <a:prstGeom prst="rect">
            <a:avLst/>
          </a:prstGeom>
          <a:noFill/>
          <a:ln/>
        </p:spPr>
        <p:txBody>
          <a:bodyPr wrap="none" lIns="0" tIns="0" rIns="0" bIns="0" rtlCol="0" anchor="t"/>
          <a:lstStyle/>
          <a:p>
            <a:pPr marL="0" indent="0" algn="l">
              <a:lnSpc>
                <a:spcPts val="2700"/>
              </a:lnSpc>
              <a:buNone/>
            </a:pPr>
            <a:r>
              <a:rPr lang="en-US" sz="2150" dirty="0">
                <a:solidFill>
                  <a:srgbClr val="383838"/>
                </a:solidFill>
                <a:latin typeface="PT Serif" pitchFamily="34" charset="0"/>
                <a:ea typeface="PT Serif" pitchFamily="34" charset="-122"/>
                <a:cs typeface="PT Serif" pitchFamily="34" charset="-120"/>
              </a:rPr>
              <a:t>Monitor Stress Levels</a:t>
            </a:r>
            <a:endParaRPr lang="en-US" sz="2150" dirty="0"/>
          </a:p>
        </p:txBody>
      </p:sp>
      <p:sp>
        <p:nvSpPr>
          <p:cNvPr id="9" name="Text 6"/>
          <p:cNvSpPr/>
          <p:nvPr/>
        </p:nvSpPr>
        <p:spPr>
          <a:xfrm>
            <a:off x="7002780" y="4246840"/>
            <a:ext cx="6895505" cy="669369"/>
          </a:xfrm>
          <a:prstGeom prst="rect">
            <a:avLst/>
          </a:prstGeom>
          <a:noFill/>
          <a:ln/>
        </p:spPr>
        <p:txBody>
          <a:bodyPr wrap="square" lIns="0" tIns="0" rIns="0" bIns="0" rtlCol="0" anchor="t"/>
          <a:lstStyle/>
          <a:p>
            <a:pPr marL="0" indent="0" algn="l">
              <a:lnSpc>
                <a:spcPts val="2600"/>
              </a:lnSpc>
              <a:buNone/>
            </a:pPr>
            <a:r>
              <a:rPr lang="en-US" sz="1600" dirty="0">
                <a:solidFill>
                  <a:srgbClr val="383838"/>
                </a:solidFill>
                <a:latin typeface="DM Sans" pitchFamily="34" charset="0"/>
                <a:ea typeface="DM Sans" pitchFamily="34" charset="-122"/>
                <a:cs typeface="DM Sans" pitchFamily="34" charset="-120"/>
              </a:rPr>
              <a:t>Use tracking tools or journals. Track your stress like you track your steps.</a:t>
            </a:r>
            <a:endParaRPr lang="en-US" sz="1600" dirty="0"/>
          </a:p>
        </p:txBody>
      </p:sp>
      <p:sp>
        <p:nvSpPr>
          <p:cNvPr id="10" name="Shape 7"/>
          <p:cNvSpPr/>
          <p:nvPr/>
        </p:nvSpPr>
        <p:spPr>
          <a:xfrm>
            <a:off x="6846094" y="5125403"/>
            <a:ext cx="156805" cy="803315"/>
          </a:xfrm>
          <a:prstGeom prst="roundRect">
            <a:avLst>
              <a:gd name="adj" fmla="val 20012"/>
            </a:avLst>
          </a:prstGeom>
          <a:solidFill>
            <a:srgbClr val="F2EEEE"/>
          </a:solidFill>
          <a:ln/>
        </p:spPr>
      </p:sp>
      <p:sp>
        <p:nvSpPr>
          <p:cNvPr id="11" name="Text 8"/>
          <p:cNvSpPr/>
          <p:nvPr/>
        </p:nvSpPr>
        <p:spPr>
          <a:xfrm>
            <a:off x="7316629" y="5125403"/>
            <a:ext cx="2745700" cy="343138"/>
          </a:xfrm>
          <a:prstGeom prst="rect">
            <a:avLst/>
          </a:prstGeom>
          <a:noFill/>
          <a:ln/>
        </p:spPr>
        <p:txBody>
          <a:bodyPr wrap="none" lIns="0" tIns="0" rIns="0" bIns="0" rtlCol="0" anchor="t"/>
          <a:lstStyle/>
          <a:p>
            <a:pPr marL="0" indent="0" algn="l">
              <a:lnSpc>
                <a:spcPts val="2700"/>
              </a:lnSpc>
              <a:buNone/>
            </a:pPr>
            <a:r>
              <a:rPr lang="en-US" sz="2150" dirty="0">
                <a:solidFill>
                  <a:srgbClr val="383838"/>
                </a:solidFill>
                <a:latin typeface="PT Serif" pitchFamily="34" charset="0"/>
                <a:ea typeface="PT Serif" pitchFamily="34" charset="-122"/>
                <a:cs typeface="PT Serif" pitchFamily="34" charset="-120"/>
              </a:rPr>
              <a:t>Seek Feedback</a:t>
            </a:r>
            <a:endParaRPr lang="en-US" sz="2150" dirty="0"/>
          </a:p>
        </p:txBody>
      </p:sp>
      <p:sp>
        <p:nvSpPr>
          <p:cNvPr id="12" name="Text 9"/>
          <p:cNvSpPr/>
          <p:nvPr/>
        </p:nvSpPr>
        <p:spPr>
          <a:xfrm>
            <a:off x="7316629" y="5594033"/>
            <a:ext cx="6581656" cy="334685"/>
          </a:xfrm>
          <a:prstGeom prst="rect">
            <a:avLst/>
          </a:prstGeom>
          <a:noFill/>
          <a:ln/>
        </p:spPr>
        <p:txBody>
          <a:bodyPr wrap="none" lIns="0" tIns="0" rIns="0" bIns="0" rtlCol="0" anchor="t"/>
          <a:lstStyle/>
          <a:p>
            <a:pPr marL="0" indent="0" algn="l">
              <a:lnSpc>
                <a:spcPts val="2600"/>
              </a:lnSpc>
              <a:buNone/>
            </a:pPr>
            <a:r>
              <a:rPr lang="en-US" sz="1600" dirty="0">
                <a:solidFill>
                  <a:srgbClr val="383838"/>
                </a:solidFill>
                <a:latin typeface="DM Sans" pitchFamily="34" charset="0"/>
                <a:ea typeface="DM Sans" pitchFamily="34" charset="-122"/>
                <a:cs typeface="DM Sans" pitchFamily="34" charset="-120"/>
              </a:rPr>
              <a:t>Ask colleagues or mentors for support. Don't be afraid to seek help.</a:t>
            </a:r>
            <a:endParaRPr lang="en-US" sz="1600" dirty="0"/>
          </a:p>
        </p:txBody>
      </p:sp>
      <p:sp>
        <p:nvSpPr>
          <p:cNvPr id="13" name="Shape 10"/>
          <p:cNvSpPr/>
          <p:nvPr/>
        </p:nvSpPr>
        <p:spPr>
          <a:xfrm>
            <a:off x="7159823" y="6137910"/>
            <a:ext cx="156805" cy="803315"/>
          </a:xfrm>
          <a:prstGeom prst="roundRect">
            <a:avLst>
              <a:gd name="adj" fmla="val 20012"/>
            </a:avLst>
          </a:prstGeom>
          <a:solidFill>
            <a:srgbClr val="F2EEEE"/>
          </a:solidFill>
          <a:ln/>
        </p:spPr>
      </p:sp>
      <p:sp>
        <p:nvSpPr>
          <p:cNvPr id="14" name="Text 11"/>
          <p:cNvSpPr/>
          <p:nvPr/>
        </p:nvSpPr>
        <p:spPr>
          <a:xfrm>
            <a:off x="7630358" y="6137910"/>
            <a:ext cx="2745700" cy="343138"/>
          </a:xfrm>
          <a:prstGeom prst="rect">
            <a:avLst/>
          </a:prstGeom>
          <a:noFill/>
          <a:ln/>
        </p:spPr>
        <p:txBody>
          <a:bodyPr wrap="none" lIns="0" tIns="0" rIns="0" bIns="0" rtlCol="0" anchor="t"/>
          <a:lstStyle/>
          <a:p>
            <a:pPr marL="0" indent="0" algn="l">
              <a:lnSpc>
                <a:spcPts val="2700"/>
              </a:lnSpc>
              <a:buNone/>
            </a:pPr>
            <a:r>
              <a:rPr lang="en-US" sz="2150" dirty="0">
                <a:solidFill>
                  <a:srgbClr val="383838"/>
                </a:solidFill>
                <a:latin typeface="PT Serif" pitchFamily="34" charset="0"/>
                <a:ea typeface="PT Serif" pitchFamily="34" charset="-122"/>
                <a:cs typeface="PT Serif" pitchFamily="34" charset="-120"/>
              </a:rPr>
              <a:t>Coping Mechanisms</a:t>
            </a:r>
            <a:endParaRPr lang="en-US" sz="2150" dirty="0"/>
          </a:p>
        </p:txBody>
      </p:sp>
      <p:sp>
        <p:nvSpPr>
          <p:cNvPr id="15" name="Text 12"/>
          <p:cNvSpPr/>
          <p:nvPr/>
        </p:nvSpPr>
        <p:spPr>
          <a:xfrm>
            <a:off x="7630358" y="6606540"/>
            <a:ext cx="6267926" cy="334685"/>
          </a:xfrm>
          <a:prstGeom prst="rect">
            <a:avLst/>
          </a:prstGeom>
          <a:noFill/>
          <a:ln/>
        </p:spPr>
        <p:txBody>
          <a:bodyPr wrap="none" lIns="0" tIns="0" rIns="0" bIns="0" rtlCol="0" anchor="t"/>
          <a:lstStyle/>
          <a:p>
            <a:pPr marL="0" indent="0" algn="l">
              <a:lnSpc>
                <a:spcPts val="2600"/>
              </a:lnSpc>
              <a:buNone/>
            </a:pPr>
            <a:r>
              <a:rPr lang="en-US" sz="1600" dirty="0">
                <a:solidFill>
                  <a:srgbClr val="383838"/>
                </a:solidFill>
                <a:latin typeface="DM Sans" pitchFamily="34" charset="0"/>
                <a:ea typeface="DM Sans" pitchFamily="34" charset="-122"/>
                <a:cs typeface="DM Sans" pitchFamily="34" charset="-120"/>
              </a:rPr>
              <a:t>Develop stress reduction techniques. Find what works for you.</a:t>
            </a:r>
            <a:endParaRPr lang="en-US"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233368"/>
            <a:ext cx="10893028" cy="744260"/>
          </a:xfrm>
          <a:prstGeom prst="rect">
            <a:avLst/>
          </a:prstGeom>
          <a:noFill/>
          <a:ln/>
        </p:spPr>
        <p:txBody>
          <a:bodyPr wrap="none" lIns="0" tIns="0" rIns="0" bIns="0" rtlCol="0" anchor="t"/>
          <a:lstStyle/>
          <a:p>
            <a:pPr marL="0" indent="0">
              <a:lnSpc>
                <a:spcPts val="5850"/>
              </a:lnSpc>
              <a:buNone/>
            </a:pPr>
            <a:r>
              <a:rPr lang="en-US" sz="4650" dirty="0">
                <a:solidFill>
                  <a:srgbClr val="020202"/>
                </a:solidFill>
                <a:latin typeface="PT Serif" pitchFamily="34" charset="0"/>
                <a:ea typeface="PT Serif" pitchFamily="34" charset="-122"/>
                <a:cs typeface="PT Serif" pitchFamily="34" charset="-120"/>
              </a:rPr>
              <a:t>Workplace Stress Management Strategies</a:t>
            </a:r>
            <a:endParaRPr lang="en-US" sz="4650" dirty="0"/>
          </a:p>
        </p:txBody>
      </p:sp>
      <p:sp>
        <p:nvSpPr>
          <p:cNvPr id="3" name="Text 1"/>
          <p:cNvSpPr/>
          <p:nvPr/>
        </p:nvSpPr>
        <p:spPr>
          <a:xfrm>
            <a:off x="1715453" y="3051929"/>
            <a:ext cx="2977039" cy="372070"/>
          </a:xfrm>
          <a:prstGeom prst="rect">
            <a:avLst/>
          </a:prstGeom>
          <a:noFill/>
          <a:ln/>
        </p:spPr>
        <p:txBody>
          <a:bodyPr wrap="none" lIns="0" tIns="0" rIns="0" bIns="0" rtlCol="0" anchor="t"/>
          <a:lstStyle/>
          <a:p>
            <a:pPr marL="0" indent="0" algn="r">
              <a:lnSpc>
                <a:spcPts val="2900"/>
              </a:lnSpc>
              <a:buNone/>
            </a:pPr>
            <a:r>
              <a:rPr lang="en-US" sz="2300" dirty="0">
                <a:solidFill>
                  <a:srgbClr val="383838"/>
                </a:solidFill>
                <a:latin typeface="PT Serif" pitchFamily="34" charset="0"/>
                <a:ea typeface="PT Serif" pitchFamily="34" charset="-122"/>
                <a:cs typeface="PT Serif" pitchFamily="34" charset="-120"/>
              </a:rPr>
              <a:t>Time Management</a:t>
            </a:r>
            <a:endParaRPr lang="en-US" sz="2300" dirty="0"/>
          </a:p>
        </p:txBody>
      </p:sp>
      <p:sp>
        <p:nvSpPr>
          <p:cNvPr id="4" name="Text 2"/>
          <p:cNvSpPr/>
          <p:nvPr/>
        </p:nvSpPr>
        <p:spPr>
          <a:xfrm>
            <a:off x="793790" y="3560088"/>
            <a:ext cx="3898702" cy="362903"/>
          </a:xfrm>
          <a:prstGeom prst="rect">
            <a:avLst/>
          </a:prstGeom>
          <a:noFill/>
          <a:ln/>
        </p:spPr>
        <p:txBody>
          <a:bodyPr wrap="none" lIns="0" tIns="0" rIns="0" bIns="0" rtlCol="0" anchor="t"/>
          <a:lstStyle/>
          <a:p>
            <a:pPr marL="0" indent="0" algn="r">
              <a:lnSpc>
                <a:spcPts val="2850"/>
              </a:lnSpc>
              <a:buNone/>
            </a:pPr>
            <a:r>
              <a:rPr lang="en-US" sz="1750" dirty="0">
                <a:solidFill>
                  <a:srgbClr val="383838"/>
                </a:solidFill>
                <a:latin typeface="DM Sans" pitchFamily="34" charset="0"/>
                <a:ea typeface="DM Sans" pitchFamily="34" charset="-122"/>
                <a:cs typeface="DM Sans" pitchFamily="34" charset="-120"/>
              </a:rPr>
              <a:t>Prioritize tasks effectively.</a:t>
            </a:r>
            <a:endParaRPr lang="en-US" sz="1750" dirty="0"/>
          </a:p>
        </p:txBody>
      </p:sp>
      <p:pic>
        <p:nvPicPr>
          <p:cNvPr id="5" name="Image 0" descr="preencoded.png"/>
          <p:cNvPicPr>
            <a:picLocks noChangeAspect="1"/>
          </p:cNvPicPr>
          <p:nvPr/>
        </p:nvPicPr>
        <p:blipFill>
          <a:blip r:embed="rId3"/>
          <a:stretch>
            <a:fillRect/>
          </a:stretch>
        </p:blipFill>
        <p:spPr>
          <a:xfrm>
            <a:off x="5032653" y="2431256"/>
            <a:ext cx="4564975" cy="4564975"/>
          </a:xfrm>
          <a:prstGeom prst="rect">
            <a:avLst/>
          </a:prstGeom>
        </p:spPr>
      </p:pic>
      <p:sp>
        <p:nvSpPr>
          <p:cNvPr id="6" name="Text 3"/>
          <p:cNvSpPr/>
          <p:nvPr/>
        </p:nvSpPr>
        <p:spPr>
          <a:xfrm>
            <a:off x="6320790" y="3179683"/>
            <a:ext cx="151090" cy="453509"/>
          </a:xfrm>
          <a:prstGeom prst="rect">
            <a:avLst/>
          </a:prstGeom>
          <a:noFill/>
          <a:ln/>
        </p:spPr>
        <p:txBody>
          <a:bodyPr wrap="none" lIns="0" tIns="0" rIns="0" bIns="0" rtlCol="0" anchor="t"/>
          <a:lstStyle/>
          <a:p>
            <a:pPr marL="0" indent="0">
              <a:lnSpc>
                <a:spcPts val="3550"/>
              </a:lnSpc>
              <a:buNone/>
            </a:pPr>
            <a:r>
              <a:rPr lang="en-US" sz="2200" dirty="0">
                <a:solidFill>
                  <a:srgbClr val="383838"/>
                </a:solidFill>
                <a:latin typeface="PT Serif" pitchFamily="34" charset="0"/>
                <a:ea typeface="PT Serif" pitchFamily="34" charset="-122"/>
                <a:cs typeface="PT Serif" pitchFamily="34" charset="-120"/>
              </a:rPr>
              <a:t>1</a:t>
            </a:r>
            <a:endParaRPr lang="en-US" sz="2200" dirty="0"/>
          </a:p>
        </p:txBody>
      </p:sp>
      <p:sp>
        <p:nvSpPr>
          <p:cNvPr id="7" name="Text 4"/>
          <p:cNvSpPr/>
          <p:nvPr/>
        </p:nvSpPr>
        <p:spPr>
          <a:xfrm>
            <a:off x="9937790" y="3051929"/>
            <a:ext cx="2977039" cy="372070"/>
          </a:xfrm>
          <a:prstGeom prst="rect">
            <a:avLst/>
          </a:prstGeom>
          <a:noFill/>
          <a:ln/>
        </p:spPr>
        <p:txBody>
          <a:bodyPr wrap="non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Healthy Environment</a:t>
            </a:r>
            <a:endParaRPr lang="en-US" sz="2300" dirty="0"/>
          </a:p>
        </p:txBody>
      </p:sp>
      <p:sp>
        <p:nvSpPr>
          <p:cNvPr id="8" name="Text 5"/>
          <p:cNvSpPr/>
          <p:nvPr/>
        </p:nvSpPr>
        <p:spPr>
          <a:xfrm>
            <a:off x="9937790" y="3560088"/>
            <a:ext cx="3898821" cy="362903"/>
          </a:xfrm>
          <a:prstGeom prst="rect">
            <a:avLst/>
          </a:prstGeom>
          <a:noFill/>
          <a:ln/>
        </p:spPr>
        <p:txBody>
          <a:bodyPr wrap="none" lIns="0" tIns="0" rIns="0" bIns="0" rtlCol="0" anchor="t"/>
          <a:lstStyle/>
          <a:p>
            <a:pPr marL="0" indent="0" algn="l">
              <a:lnSpc>
                <a:spcPts val="2850"/>
              </a:lnSpc>
              <a:buNone/>
            </a:pPr>
            <a:r>
              <a:rPr lang="en-US" sz="1750" dirty="0">
                <a:solidFill>
                  <a:srgbClr val="383838"/>
                </a:solidFill>
                <a:latin typeface="DM Sans" pitchFamily="34" charset="0"/>
                <a:ea typeface="DM Sans" pitchFamily="34" charset="-122"/>
                <a:cs typeface="DM Sans" pitchFamily="34" charset="-120"/>
              </a:rPr>
              <a:t>Create a positive culture.</a:t>
            </a:r>
            <a:endParaRPr lang="en-US" sz="1750" dirty="0"/>
          </a:p>
        </p:txBody>
      </p:sp>
      <p:pic>
        <p:nvPicPr>
          <p:cNvPr id="9" name="Image 1" descr="preencoded.png"/>
          <p:cNvPicPr>
            <a:picLocks noChangeAspect="1"/>
          </p:cNvPicPr>
          <p:nvPr/>
        </p:nvPicPr>
        <p:blipFill>
          <a:blip r:embed="rId4"/>
          <a:stretch>
            <a:fillRect/>
          </a:stretch>
        </p:blipFill>
        <p:spPr>
          <a:xfrm>
            <a:off x="5032653" y="2431256"/>
            <a:ext cx="4564975" cy="4564975"/>
          </a:xfrm>
          <a:prstGeom prst="rect">
            <a:avLst/>
          </a:prstGeom>
        </p:spPr>
      </p:pic>
      <p:sp>
        <p:nvSpPr>
          <p:cNvPr id="10" name="Text 6"/>
          <p:cNvSpPr/>
          <p:nvPr/>
        </p:nvSpPr>
        <p:spPr>
          <a:xfrm>
            <a:off x="8546663" y="3568184"/>
            <a:ext cx="151090" cy="453509"/>
          </a:xfrm>
          <a:prstGeom prst="rect">
            <a:avLst/>
          </a:prstGeom>
          <a:noFill/>
          <a:ln/>
        </p:spPr>
        <p:txBody>
          <a:bodyPr wrap="none" lIns="0" tIns="0" rIns="0" bIns="0" rtlCol="0" anchor="t"/>
          <a:lstStyle/>
          <a:p>
            <a:pPr marL="0" indent="0">
              <a:lnSpc>
                <a:spcPts val="3550"/>
              </a:lnSpc>
              <a:buNone/>
            </a:pPr>
            <a:r>
              <a:rPr lang="en-US" sz="2200" dirty="0">
                <a:solidFill>
                  <a:srgbClr val="383838"/>
                </a:solidFill>
                <a:latin typeface="PT Serif" pitchFamily="34" charset="0"/>
                <a:ea typeface="PT Serif" pitchFamily="34" charset="-122"/>
                <a:cs typeface="PT Serif" pitchFamily="34" charset="-120"/>
              </a:rPr>
              <a:t>2</a:t>
            </a:r>
            <a:endParaRPr lang="en-US" sz="2200" dirty="0"/>
          </a:p>
        </p:txBody>
      </p:sp>
      <p:sp>
        <p:nvSpPr>
          <p:cNvPr id="11" name="Text 7"/>
          <p:cNvSpPr/>
          <p:nvPr/>
        </p:nvSpPr>
        <p:spPr>
          <a:xfrm>
            <a:off x="9937790" y="5504498"/>
            <a:ext cx="2977039" cy="372070"/>
          </a:xfrm>
          <a:prstGeom prst="rect">
            <a:avLst/>
          </a:prstGeom>
          <a:noFill/>
          <a:ln/>
        </p:spPr>
        <p:txBody>
          <a:bodyPr wrap="none" lIns="0" tIns="0" rIns="0" bIns="0" rtlCol="0" anchor="t"/>
          <a:lstStyle/>
          <a:p>
            <a:pPr marL="0" indent="0" algn="l">
              <a:lnSpc>
                <a:spcPts val="2900"/>
              </a:lnSpc>
              <a:buNone/>
            </a:pPr>
            <a:r>
              <a:rPr lang="en-US" sz="2300" dirty="0">
                <a:solidFill>
                  <a:srgbClr val="383838"/>
                </a:solidFill>
                <a:latin typeface="PT Serif" pitchFamily="34" charset="0"/>
                <a:ea typeface="PT Serif" pitchFamily="34" charset="-122"/>
                <a:cs typeface="PT Serif" pitchFamily="34" charset="-120"/>
              </a:rPr>
              <a:t>Breaks &amp; Relaxation</a:t>
            </a:r>
            <a:endParaRPr lang="en-US" sz="2300" dirty="0"/>
          </a:p>
        </p:txBody>
      </p:sp>
      <p:sp>
        <p:nvSpPr>
          <p:cNvPr id="12" name="Text 8"/>
          <p:cNvSpPr/>
          <p:nvPr/>
        </p:nvSpPr>
        <p:spPr>
          <a:xfrm>
            <a:off x="9937790" y="6012656"/>
            <a:ext cx="3898821" cy="362903"/>
          </a:xfrm>
          <a:prstGeom prst="rect">
            <a:avLst/>
          </a:prstGeom>
          <a:noFill/>
          <a:ln/>
        </p:spPr>
        <p:txBody>
          <a:bodyPr wrap="none" lIns="0" tIns="0" rIns="0" bIns="0" rtlCol="0" anchor="t"/>
          <a:lstStyle/>
          <a:p>
            <a:pPr marL="0" indent="0" algn="l">
              <a:lnSpc>
                <a:spcPts val="2850"/>
              </a:lnSpc>
              <a:buNone/>
            </a:pPr>
            <a:r>
              <a:rPr lang="en-US" sz="1750" dirty="0">
                <a:solidFill>
                  <a:srgbClr val="383838"/>
                </a:solidFill>
                <a:latin typeface="DM Sans" pitchFamily="34" charset="0"/>
                <a:ea typeface="DM Sans" pitchFamily="34" charset="-122"/>
                <a:cs typeface="DM Sans" pitchFamily="34" charset="-120"/>
              </a:rPr>
              <a:t>Refreshment is necessary.</a:t>
            </a:r>
            <a:endParaRPr lang="en-US" sz="1750" dirty="0"/>
          </a:p>
        </p:txBody>
      </p:sp>
      <p:pic>
        <p:nvPicPr>
          <p:cNvPr id="13" name="Image 2" descr="preencoded.png"/>
          <p:cNvPicPr>
            <a:picLocks noChangeAspect="1"/>
          </p:cNvPicPr>
          <p:nvPr/>
        </p:nvPicPr>
        <p:blipFill>
          <a:blip r:embed="rId5"/>
          <a:stretch>
            <a:fillRect/>
          </a:stretch>
        </p:blipFill>
        <p:spPr>
          <a:xfrm>
            <a:off x="5032653" y="2431256"/>
            <a:ext cx="4564975" cy="4564975"/>
          </a:xfrm>
          <a:prstGeom prst="rect">
            <a:avLst/>
          </a:prstGeom>
        </p:spPr>
      </p:pic>
      <p:sp>
        <p:nvSpPr>
          <p:cNvPr id="14" name="Text 9"/>
          <p:cNvSpPr/>
          <p:nvPr/>
        </p:nvSpPr>
        <p:spPr>
          <a:xfrm>
            <a:off x="8158163" y="5794058"/>
            <a:ext cx="151090" cy="453509"/>
          </a:xfrm>
          <a:prstGeom prst="rect">
            <a:avLst/>
          </a:prstGeom>
          <a:noFill/>
          <a:ln/>
        </p:spPr>
        <p:txBody>
          <a:bodyPr wrap="none" lIns="0" tIns="0" rIns="0" bIns="0" rtlCol="0" anchor="t"/>
          <a:lstStyle/>
          <a:p>
            <a:pPr marL="0" indent="0">
              <a:lnSpc>
                <a:spcPts val="3550"/>
              </a:lnSpc>
              <a:buNone/>
            </a:pPr>
            <a:r>
              <a:rPr lang="en-US" sz="2200" dirty="0">
                <a:solidFill>
                  <a:srgbClr val="383838"/>
                </a:solidFill>
                <a:latin typeface="PT Serif" pitchFamily="34" charset="0"/>
                <a:ea typeface="PT Serif" pitchFamily="34" charset="-122"/>
                <a:cs typeface="PT Serif" pitchFamily="34" charset="-120"/>
              </a:rPr>
              <a:t>3</a:t>
            </a:r>
            <a:endParaRPr lang="en-US" sz="2200" dirty="0"/>
          </a:p>
        </p:txBody>
      </p:sp>
      <p:sp>
        <p:nvSpPr>
          <p:cNvPr id="15" name="Text 10"/>
          <p:cNvSpPr/>
          <p:nvPr/>
        </p:nvSpPr>
        <p:spPr>
          <a:xfrm>
            <a:off x="1715453" y="5504498"/>
            <a:ext cx="2977039" cy="372070"/>
          </a:xfrm>
          <a:prstGeom prst="rect">
            <a:avLst/>
          </a:prstGeom>
          <a:noFill/>
          <a:ln/>
        </p:spPr>
        <p:txBody>
          <a:bodyPr wrap="none" lIns="0" tIns="0" rIns="0" bIns="0" rtlCol="0" anchor="t"/>
          <a:lstStyle/>
          <a:p>
            <a:pPr marL="0" indent="0" algn="r">
              <a:lnSpc>
                <a:spcPts val="2900"/>
              </a:lnSpc>
              <a:buNone/>
            </a:pPr>
            <a:r>
              <a:rPr lang="en-US" sz="2300" dirty="0">
                <a:solidFill>
                  <a:srgbClr val="383838"/>
                </a:solidFill>
                <a:latin typeface="PT Serif" pitchFamily="34" charset="0"/>
                <a:ea typeface="PT Serif" pitchFamily="34" charset="-122"/>
                <a:cs typeface="PT Serif" pitchFamily="34" charset="-120"/>
              </a:rPr>
              <a:t>Support System</a:t>
            </a:r>
            <a:endParaRPr lang="en-US" sz="2300" dirty="0"/>
          </a:p>
        </p:txBody>
      </p:sp>
      <p:sp>
        <p:nvSpPr>
          <p:cNvPr id="16" name="Text 11"/>
          <p:cNvSpPr/>
          <p:nvPr/>
        </p:nvSpPr>
        <p:spPr>
          <a:xfrm>
            <a:off x="793790" y="6012656"/>
            <a:ext cx="3898702" cy="362903"/>
          </a:xfrm>
          <a:prstGeom prst="rect">
            <a:avLst/>
          </a:prstGeom>
          <a:noFill/>
          <a:ln/>
        </p:spPr>
        <p:txBody>
          <a:bodyPr wrap="none" lIns="0" tIns="0" rIns="0" bIns="0" rtlCol="0" anchor="t"/>
          <a:lstStyle/>
          <a:p>
            <a:pPr marL="0" indent="0" algn="r">
              <a:lnSpc>
                <a:spcPts val="2850"/>
              </a:lnSpc>
              <a:buNone/>
            </a:pPr>
            <a:r>
              <a:rPr lang="en-US" sz="1750" dirty="0">
                <a:solidFill>
                  <a:srgbClr val="383838"/>
                </a:solidFill>
                <a:latin typeface="DM Sans" pitchFamily="34" charset="0"/>
                <a:ea typeface="DM Sans" pitchFamily="34" charset="-122"/>
                <a:cs typeface="DM Sans" pitchFamily="34" charset="-120"/>
              </a:rPr>
              <a:t>Build your network.</a:t>
            </a:r>
            <a:endParaRPr lang="en-US" sz="1750" dirty="0"/>
          </a:p>
        </p:txBody>
      </p:sp>
      <p:pic>
        <p:nvPicPr>
          <p:cNvPr id="17" name="Image 3" descr="preencoded.png"/>
          <p:cNvPicPr>
            <a:picLocks noChangeAspect="1"/>
          </p:cNvPicPr>
          <p:nvPr/>
        </p:nvPicPr>
        <p:blipFill>
          <a:blip r:embed="rId6"/>
          <a:stretch>
            <a:fillRect/>
          </a:stretch>
        </p:blipFill>
        <p:spPr>
          <a:xfrm>
            <a:off x="5032653" y="2431256"/>
            <a:ext cx="4564975" cy="4564975"/>
          </a:xfrm>
          <a:prstGeom prst="rect">
            <a:avLst/>
          </a:prstGeom>
        </p:spPr>
      </p:pic>
      <p:sp>
        <p:nvSpPr>
          <p:cNvPr id="18" name="Text 12"/>
          <p:cNvSpPr/>
          <p:nvPr/>
        </p:nvSpPr>
        <p:spPr>
          <a:xfrm>
            <a:off x="5932289" y="5405557"/>
            <a:ext cx="151090" cy="453509"/>
          </a:xfrm>
          <a:prstGeom prst="rect">
            <a:avLst/>
          </a:prstGeom>
          <a:noFill/>
          <a:ln/>
        </p:spPr>
        <p:txBody>
          <a:bodyPr wrap="none" lIns="0" tIns="0" rIns="0" bIns="0" rtlCol="0" anchor="t"/>
          <a:lstStyle/>
          <a:p>
            <a:pPr marL="0" indent="0">
              <a:lnSpc>
                <a:spcPts val="3550"/>
              </a:lnSpc>
              <a:buNone/>
            </a:pPr>
            <a:r>
              <a:rPr lang="en-US" sz="2200" dirty="0">
                <a:solidFill>
                  <a:srgbClr val="383838"/>
                </a:solidFill>
                <a:latin typeface="PT Serif" pitchFamily="34" charset="0"/>
                <a:ea typeface="PT Serif" pitchFamily="34" charset="-122"/>
                <a:cs typeface="PT Serif" pitchFamily="34" charset="-120"/>
              </a:rPr>
              <a:t>4</a:t>
            </a:r>
            <a:endParaRPr lang="en-US" sz="2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835235"/>
          </a:xfrm>
          <a:prstGeom prst="rect">
            <a:avLst/>
          </a:prstGeom>
        </p:spPr>
      </p:pic>
      <p:sp>
        <p:nvSpPr>
          <p:cNvPr id="3" name="Text 0"/>
          <p:cNvSpPr/>
          <p:nvPr/>
        </p:nvSpPr>
        <p:spPr>
          <a:xfrm>
            <a:off x="793790" y="3552111"/>
            <a:ext cx="10790039" cy="744260"/>
          </a:xfrm>
          <a:prstGeom prst="rect">
            <a:avLst/>
          </a:prstGeom>
          <a:noFill/>
          <a:ln/>
        </p:spPr>
        <p:txBody>
          <a:bodyPr wrap="none" lIns="0" tIns="0" rIns="0" bIns="0" rtlCol="0" anchor="t"/>
          <a:lstStyle/>
          <a:p>
            <a:pPr marL="0" indent="0">
              <a:lnSpc>
                <a:spcPts val="5850"/>
              </a:lnSpc>
              <a:buNone/>
            </a:pPr>
            <a:r>
              <a:rPr lang="en-US" sz="4650" dirty="0">
                <a:solidFill>
                  <a:srgbClr val="020202"/>
                </a:solidFill>
                <a:latin typeface="PT Serif" pitchFamily="34" charset="0"/>
                <a:ea typeface="PT Serif" pitchFamily="34" charset="-122"/>
                <a:cs typeface="PT Serif" pitchFamily="34" charset="-120"/>
              </a:rPr>
              <a:t>Role of Employers in Stress Management</a:t>
            </a:r>
            <a:endParaRPr lang="en-US" sz="4650" dirty="0"/>
          </a:p>
        </p:txBody>
      </p:sp>
      <p:sp>
        <p:nvSpPr>
          <p:cNvPr id="4" name="Shape 1"/>
          <p:cNvSpPr/>
          <p:nvPr/>
        </p:nvSpPr>
        <p:spPr>
          <a:xfrm>
            <a:off x="793790" y="4636532"/>
            <a:ext cx="6408063" cy="1324689"/>
          </a:xfrm>
          <a:prstGeom prst="roundRect">
            <a:avLst>
              <a:gd name="adj" fmla="val 2568"/>
            </a:avLst>
          </a:prstGeom>
          <a:solidFill>
            <a:srgbClr val="F2EEEE"/>
          </a:solidFill>
          <a:ln/>
        </p:spPr>
      </p:sp>
      <p:sp>
        <p:nvSpPr>
          <p:cNvPr id="5" name="Text 2"/>
          <p:cNvSpPr/>
          <p:nvPr/>
        </p:nvSpPr>
        <p:spPr>
          <a:xfrm>
            <a:off x="1020604" y="4863346"/>
            <a:ext cx="2977039" cy="372070"/>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EAPs</a:t>
            </a:r>
            <a:endParaRPr lang="en-US" sz="2300" dirty="0"/>
          </a:p>
        </p:txBody>
      </p:sp>
      <p:sp>
        <p:nvSpPr>
          <p:cNvPr id="6" name="Text 3"/>
          <p:cNvSpPr/>
          <p:nvPr/>
        </p:nvSpPr>
        <p:spPr>
          <a:xfrm>
            <a:off x="1020604" y="5371505"/>
            <a:ext cx="5954435" cy="362903"/>
          </a:xfrm>
          <a:prstGeom prst="rect">
            <a:avLst/>
          </a:prstGeom>
          <a:noFill/>
          <a:ln/>
        </p:spPr>
        <p:txBody>
          <a:bodyPr wrap="non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Provide Employee Assistance Programs.</a:t>
            </a:r>
            <a:endParaRPr lang="en-US" sz="1750" dirty="0"/>
          </a:p>
        </p:txBody>
      </p:sp>
      <p:sp>
        <p:nvSpPr>
          <p:cNvPr id="7" name="Shape 4"/>
          <p:cNvSpPr/>
          <p:nvPr/>
        </p:nvSpPr>
        <p:spPr>
          <a:xfrm>
            <a:off x="7428667" y="4636532"/>
            <a:ext cx="6408063" cy="1324689"/>
          </a:xfrm>
          <a:prstGeom prst="roundRect">
            <a:avLst>
              <a:gd name="adj" fmla="val 2568"/>
            </a:avLst>
          </a:prstGeom>
          <a:solidFill>
            <a:srgbClr val="F2EEEE"/>
          </a:solidFill>
          <a:ln/>
        </p:spPr>
      </p:sp>
      <p:sp>
        <p:nvSpPr>
          <p:cNvPr id="8" name="Text 5"/>
          <p:cNvSpPr/>
          <p:nvPr/>
        </p:nvSpPr>
        <p:spPr>
          <a:xfrm>
            <a:off x="7655481" y="4863346"/>
            <a:ext cx="2977039" cy="372070"/>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Open Communication</a:t>
            </a:r>
            <a:endParaRPr lang="en-US" sz="2300" dirty="0"/>
          </a:p>
        </p:txBody>
      </p:sp>
      <p:sp>
        <p:nvSpPr>
          <p:cNvPr id="9" name="Text 6"/>
          <p:cNvSpPr/>
          <p:nvPr/>
        </p:nvSpPr>
        <p:spPr>
          <a:xfrm>
            <a:off x="7655481" y="5371505"/>
            <a:ext cx="5954435" cy="362903"/>
          </a:xfrm>
          <a:prstGeom prst="rect">
            <a:avLst/>
          </a:prstGeom>
          <a:noFill/>
          <a:ln/>
        </p:spPr>
        <p:txBody>
          <a:bodyPr wrap="non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Create a supportive work environment.</a:t>
            </a:r>
            <a:endParaRPr lang="en-US" sz="1750" dirty="0"/>
          </a:p>
        </p:txBody>
      </p:sp>
      <p:sp>
        <p:nvSpPr>
          <p:cNvPr id="10" name="Shape 7"/>
          <p:cNvSpPr/>
          <p:nvPr/>
        </p:nvSpPr>
        <p:spPr>
          <a:xfrm>
            <a:off x="793790" y="6188035"/>
            <a:ext cx="6408063" cy="1324689"/>
          </a:xfrm>
          <a:prstGeom prst="roundRect">
            <a:avLst>
              <a:gd name="adj" fmla="val 2568"/>
            </a:avLst>
          </a:prstGeom>
          <a:solidFill>
            <a:srgbClr val="F2EEEE"/>
          </a:solidFill>
          <a:ln/>
        </p:spPr>
      </p:sp>
      <p:sp>
        <p:nvSpPr>
          <p:cNvPr id="11" name="Text 8"/>
          <p:cNvSpPr/>
          <p:nvPr/>
        </p:nvSpPr>
        <p:spPr>
          <a:xfrm>
            <a:off x="1020604" y="6414849"/>
            <a:ext cx="2977039" cy="372070"/>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Work-Life Balance</a:t>
            </a:r>
            <a:endParaRPr lang="en-US" sz="2300" dirty="0"/>
          </a:p>
        </p:txBody>
      </p:sp>
      <p:sp>
        <p:nvSpPr>
          <p:cNvPr id="12" name="Text 9"/>
          <p:cNvSpPr/>
          <p:nvPr/>
        </p:nvSpPr>
        <p:spPr>
          <a:xfrm>
            <a:off x="1020604" y="6923008"/>
            <a:ext cx="5954435" cy="362903"/>
          </a:xfrm>
          <a:prstGeom prst="rect">
            <a:avLst/>
          </a:prstGeom>
          <a:noFill/>
          <a:ln/>
        </p:spPr>
        <p:txBody>
          <a:bodyPr wrap="non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Offer flexible schedules, remote work.</a:t>
            </a:r>
            <a:endParaRPr lang="en-US" sz="1750" dirty="0"/>
          </a:p>
        </p:txBody>
      </p:sp>
      <p:sp>
        <p:nvSpPr>
          <p:cNvPr id="13" name="Shape 10"/>
          <p:cNvSpPr/>
          <p:nvPr/>
        </p:nvSpPr>
        <p:spPr>
          <a:xfrm>
            <a:off x="7428667" y="6188035"/>
            <a:ext cx="6408063" cy="1324689"/>
          </a:xfrm>
          <a:prstGeom prst="roundRect">
            <a:avLst>
              <a:gd name="adj" fmla="val 2568"/>
            </a:avLst>
          </a:prstGeom>
          <a:solidFill>
            <a:srgbClr val="F2EEEE"/>
          </a:solidFill>
          <a:ln/>
        </p:spPr>
      </p:sp>
      <p:sp>
        <p:nvSpPr>
          <p:cNvPr id="14" name="Text 11"/>
          <p:cNvSpPr/>
          <p:nvPr/>
        </p:nvSpPr>
        <p:spPr>
          <a:xfrm>
            <a:off x="7655481" y="6414849"/>
            <a:ext cx="2977039" cy="372070"/>
          </a:xfrm>
          <a:prstGeom prst="rect">
            <a:avLst/>
          </a:prstGeom>
          <a:noFill/>
          <a:ln/>
        </p:spPr>
        <p:txBody>
          <a:bodyPr wrap="none" lIns="0" tIns="0" rIns="0" bIns="0" rtlCol="0" anchor="t"/>
          <a:lstStyle/>
          <a:p>
            <a:pPr marL="0" indent="0">
              <a:lnSpc>
                <a:spcPts val="2900"/>
              </a:lnSpc>
              <a:buNone/>
            </a:pPr>
            <a:r>
              <a:rPr lang="en-US" sz="2300" dirty="0">
                <a:solidFill>
                  <a:srgbClr val="383838"/>
                </a:solidFill>
                <a:latin typeface="PT Serif" pitchFamily="34" charset="0"/>
                <a:ea typeface="PT Serif" pitchFamily="34" charset="-122"/>
                <a:cs typeface="PT Serif" pitchFamily="34" charset="-120"/>
              </a:rPr>
              <a:t>Training</a:t>
            </a:r>
            <a:endParaRPr lang="en-US" sz="2300" dirty="0"/>
          </a:p>
        </p:txBody>
      </p:sp>
      <p:sp>
        <p:nvSpPr>
          <p:cNvPr id="15" name="Text 12"/>
          <p:cNvSpPr/>
          <p:nvPr/>
        </p:nvSpPr>
        <p:spPr>
          <a:xfrm>
            <a:off x="7655481" y="6923008"/>
            <a:ext cx="5954435" cy="362903"/>
          </a:xfrm>
          <a:prstGeom prst="rect">
            <a:avLst/>
          </a:prstGeom>
          <a:noFill/>
          <a:ln/>
        </p:spPr>
        <p:txBody>
          <a:bodyPr wrap="non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Train managers on stress management.</a:t>
            </a:r>
            <a:endParaRPr lang="en-US" sz="17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793790" y="2508766"/>
            <a:ext cx="10821591" cy="744260"/>
          </a:xfrm>
          <a:prstGeom prst="rect">
            <a:avLst/>
          </a:prstGeom>
          <a:noFill/>
          <a:ln/>
        </p:spPr>
        <p:txBody>
          <a:bodyPr wrap="none" lIns="0" tIns="0" rIns="0" bIns="0" rtlCol="0" anchor="t"/>
          <a:lstStyle/>
          <a:p>
            <a:pPr marL="0" indent="0">
              <a:lnSpc>
                <a:spcPts val="5850"/>
              </a:lnSpc>
              <a:buNone/>
            </a:pPr>
            <a:r>
              <a:rPr lang="en-US" sz="4650" dirty="0">
                <a:solidFill>
                  <a:srgbClr val="020202"/>
                </a:solidFill>
                <a:latin typeface="PT Serif" pitchFamily="34" charset="0"/>
                <a:ea typeface="PT Serif" pitchFamily="34" charset="-122"/>
                <a:cs typeface="PT Serif" pitchFamily="34" charset="-120"/>
              </a:rPr>
              <a:t>Practical Stress Management Techniques</a:t>
            </a:r>
            <a:endParaRPr lang="en-US" sz="4650" dirty="0"/>
          </a:p>
        </p:txBody>
      </p:sp>
      <p:sp>
        <p:nvSpPr>
          <p:cNvPr id="3" name="Text 1"/>
          <p:cNvSpPr/>
          <p:nvPr/>
        </p:nvSpPr>
        <p:spPr>
          <a:xfrm>
            <a:off x="793790" y="3820001"/>
            <a:ext cx="2845594" cy="744141"/>
          </a:xfrm>
          <a:prstGeom prst="rect">
            <a:avLst/>
          </a:prstGeom>
          <a:noFill/>
          <a:ln/>
        </p:spPr>
        <p:txBody>
          <a:bodyPr wrap="square" lIns="0" tIns="0" rIns="0" bIns="0" rtlCol="0" anchor="t"/>
          <a:lstStyle/>
          <a:p>
            <a:pPr marL="0" indent="0">
              <a:lnSpc>
                <a:spcPts val="2900"/>
              </a:lnSpc>
              <a:buNone/>
            </a:pPr>
            <a:r>
              <a:rPr lang="en-US" sz="2300" dirty="0">
                <a:solidFill>
                  <a:srgbClr val="020202"/>
                </a:solidFill>
                <a:latin typeface="PT Serif" pitchFamily="34" charset="0"/>
                <a:ea typeface="PT Serif" pitchFamily="34" charset="-122"/>
                <a:cs typeface="PT Serif" pitchFamily="34" charset="-120"/>
              </a:rPr>
              <a:t>Deep Breathing &amp; Meditation</a:t>
            </a:r>
            <a:endParaRPr lang="en-US" sz="2300" dirty="0"/>
          </a:p>
        </p:txBody>
      </p:sp>
      <p:sp>
        <p:nvSpPr>
          <p:cNvPr id="4" name="Text 2"/>
          <p:cNvSpPr/>
          <p:nvPr/>
        </p:nvSpPr>
        <p:spPr>
          <a:xfrm>
            <a:off x="793790" y="4790956"/>
            <a:ext cx="2845594" cy="725805"/>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Quick relaxation techniques. Reduce stress.</a:t>
            </a:r>
            <a:endParaRPr lang="en-US" sz="1750" dirty="0"/>
          </a:p>
        </p:txBody>
      </p:sp>
      <p:sp>
        <p:nvSpPr>
          <p:cNvPr id="5" name="Text 3"/>
          <p:cNvSpPr/>
          <p:nvPr/>
        </p:nvSpPr>
        <p:spPr>
          <a:xfrm>
            <a:off x="4200406" y="3820001"/>
            <a:ext cx="2845594" cy="744141"/>
          </a:xfrm>
          <a:prstGeom prst="rect">
            <a:avLst/>
          </a:prstGeom>
          <a:noFill/>
          <a:ln/>
        </p:spPr>
        <p:txBody>
          <a:bodyPr wrap="square" lIns="0" tIns="0" rIns="0" bIns="0" rtlCol="0" anchor="t"/>
          <a:lstStyle/>
          <a:p>
            <a:pPr marL="0" indent="0">
              <a:lnSpc>
                <a:spcPts val="2900"/>
              </a:lnSpc>
              <a:buNone/>
            </a:pPr>
            <a:r>
              <a:rPr lang="en-US" sz="2300" dirty="0">
                <a:solidFill>
                  <a:srgbClr val="020202"/>
                </a:solidFill>
                <a:latin typeface="PT Serif" pitchFamily="34" charset="0"/>
                <a:ea typeface="PT Serif" pitchFamily="34" charset="-122"/>
                <a:cs typeface="PT Serif" pitchFamily="34" charset="-120"/>
              </a:rPr>
              <a:t>Exercise &amp; Movement</a:t>
            </a:r>
            <a:endParaRPr lang="en-US" sz="2300" dirty="0"/>
          </a:p>
        </p:txBody>
      </p:sp>
      <p:sp>
        <p:nvSpPr>
          <p:cNvPr id="6" name="Text 4"/>
          <p:cNvSpPr/>
          <p:nvPr/>
        </p:nvSpPr>
        <p:spPr>
          <a:xfrm>
            <a:off x="4200406" y="4790956"/>
            <a:ext cx="2845594" cy="725805"/>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Regular physical activity. Lowers stress.</a:t>
            </a:r>
            <a:endParaRPr lang="en-US" sz="1750" dirty="0"/>
          </a:p>
        </p:txBody>
      </p:sp>
      <p:sp>
        <p:nvSpPr>
          <p:cNvPr id="7" name="Text 5"/>
          <p:cNvSpPr/>
          <p:nvPr/>
        </p:nvSpPr>
        <p:spPr>
          <a:xfrm>
            <a:off x="7607022" y="3820001"/>
            <a:ext cx="2845594" cy="744141"/>
          </a:xfrm>
          <a:prstGeom prst="rect">
            <a:avLst/>
          </a:prstGeom>
          <a:noFill/>
          <a:ln/>
        </p:spPr>
        <p:txBody>
          <a:bodyPr wrap="square" lIns="0" tIns="0" rIns="0" bIns="0" rtlCol="0" anchor="t"/>
          <a:lstStyle/>
          <a:p>
            <a:pPr marL="0" indent="0">
              <a:lnSpc>
                <a:spcPts val="2900"/>
              </a:lnSpc>
              <a:buNone/>
            </a:pPr>
            <a:r>
              <a:rPr lang="en-US" sz="2300" dirty="0">
                <a:solidFill>
                  <a:srgbClr val="020202"/>
                </a:solidFill>
                <a:latin typeface="PT Serif" pitchFamily="34" charset="0"/>
                <a:ea typeface="PT Serif" pitchFamily="34" charset="-122"/>
                <a:cs typeface="PT Serif" pitchFamily="34" charset="-120"/>
              </a:rPr>
              <a:t>Healthy Eating &amp; Hydration</a:t>
            </a:r>
            <a:endParaRPr lang="en-US" sz="2300" dirty="0"/>
          </a:p>
        </p:txBody>
      </p:sp>
      <p:sp>
        <p:nvSpPr>
          <p:cNvPr id="8" name="Text 6"/>
          <p:cNvSpPr/>
          <p:nvPr/>
        </p:nvSpPr>
        <p:spPr>
          <a:xfrm>
            <a:off x="7607022" y="4790956"/>
            <a:ext cx="2845594" cy="725805"/>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Nutrition is key. Proper meals.</a:t>
            </a:r>
            <a:endParaRPr lang="en-US" sz="1750" dirty="0"/>
          </a:p>
        </p:txBody>
      </p:sp>
      <p:sp>
        <p:nvSpPr>
          <p:cNvPr id="9" name="Text 7"/>
          <p:cNvSpPr/>
          <p:nvPr/>
        </p:nvSpPr>
        <p:spPr>
          <a:xfrm>
            <a:off x="11013638" y="3820001"/>
            <a:ext cx="2845594" cy="744141"/>
          </a:xfrm>
          <a:prstGeom prst="rect">
            <a:avLst/>
          </a:prstGeom>
          <a:noFill/>
          <a:ln/>
        </p:spPr>
        <p:txBody>
          <a:bodyPr wrap="square" lIns="0" tIns="0" rIns="0" bIns="0" rtlCol="0" anchor="t"/>
          <a:lstStyle/>
          <a:p>
            <a:pPr marL="0" indent="0">
              <a:lnSpc>
                <a:spcPts val="2900"/>
              </a:lnSpc>
              <a:buNone/>
            </a:pPr>
            <a:r>
              <a:rPr lang="en-US" sz="2300" dirty="0">
                <a:solidFill>
                  <a:srgbClr val="020202"/>
                </a:solidFill>
                <a:latin typeface="PT Serif" pitchFamily="34" charset="0"/>
                <a:ea typeface="PT Serif" pitchFamily="34" charset="-122"/>
                <a:cs typeface="PT Serif" pitchFamily="34" charset="-120"/>
              </a:rPr>
              <a:t>Mindfulness &amp; Positive Thinking</a:t>
            </a:r>
            <a:endParaRPr lang="en-US" sz="2300" dirty="0"/>
          </a:p>
        </p:txBody>
      </p:sp>
      <p:sp>
        <p:nvSpPr>
          <p:cNvPr id="10" name="Text 8"/>
          <p:cNvSpPr/>
          <p:nvPr/>
        </p:nvSpPr>
        <p:spPr>
          <a:xfrm>
            <a:off x="11013638" y="4790956"/>
            <a:ext cx="2845594" cy="725805"/>
          </a:xfrm>
          <a:prstGeom prst="rect">
            <a:avLst/>
          </a:prstGeom>
          <a:noFill/>
          <a:ln/>
        </p:spPr>
        <p:txBody>
          <a:bodyPr wrap="square" lIns="0" tIns="0" rIns="0" bIns="0" rtlCol="0" anchor="t"/>
          <a:lstStyle/>
          <a:p>
            <a:pPr marL="0" indent="0">
              <a:lnSpc>
                <a:spcPts val="2850"/>
              </a:lnSpc>
              <a:buNone/>
            </a:pPr>
            <a:r>
              <a:rPr lang="en-US" sz="1750" dirty="0">
                <a:solidFill>
                  <a:srgbClr val="383838"/>
                </a:solidFill>
                <a:latin typeface="DM Sans" pitchFamily="34" charset="0"/>
                <a:ea typeface="DM Sans" pitchFamily="34" charset="-122"/>
                <a:cs typeface="DM Sans" pitchFamily="34" charset="-120"/>
              </a:rPr>
              <a:t>Practice gratitude. Be aware.</a:t>
            </a:r>
            <a:endParaRPr lang="en-US" sz="17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745</Words>
  <Application>Microsoft Office PowerPoint</Application>
  <PresentationFormat>Custom</PresentationFormat>
  <Paragraphs>162</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PT Serif</vt:lpstr>
      <vt:lpstr>Calibri</vt:lpstr>
      <vt:lpstr>DM Sans</vt:lpstr>
      <vt:lpstr>DM Sans Bold</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PptxGenJS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DEII</cp:lastModifiedBy>
  <cp:revision>1</cp:revision>
  <dcterms:created xsi:type="dcterms:W3CDTF">2025-02-20T08:08:31Z</dcterms:created>
  <dcterms:modified xsi:type="dcterms:W3CDTF">2025-02-20T11:13:17Z</dcterms:modified>
</cp:coreProperties>
</file>